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D81"/>
    <a:srgbClr val="5B4A94"/>
    <a:srgbClr val="2791C3"/>
    <a:srgbClr val="FFFFFF"/>
    <a:srgbClr val="002060"/>
    <a:srgbClr val="4298D3"/>
    <a:srgbClr val="4399D4"/>
    <a:srgbClr val="ED7D31"/>
    <a:srgbClr val="D8902C"/>
    <a:srgbClr val="D14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64F0A-5573-459F-83AC-69E378F1818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8D9116D-8603-46FD-BF13-8F31549E9D46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Specify Needs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16BFEEFA-FAD5-4648-8F4B-547AE1AE6DAF}" type="parTrans" cxnId="{A68C3990-9ED1-4101-B315-EE85E98E83D8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B0D89B72-5850-4FDC-97A2-C70A49AECB8A}" type="sibTrans" cxnId="{A68C3990-9ED1-4101-B315-EE85E98E83D8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CD348542-846A-4925-BBF8-1474B6AF865A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Design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51577CBF-F24B-45A7-9592-78B5450E904D}" type="parTrans" cxnId="{645EDDFE-134B-4542-BB8E-4A3B4D6FA86C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781CCC15-EC31-454B-8E38-805F34791E4E}" type="sibTrans" cxnId="{645EDDFE-134B-4542-BB8E-4A3B4D6FA86C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EF0ECA07-560B-4403-82CA-092660C55DB1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Build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D5F66F53-47E6-440E-A105-1AD661F5779E}" type="parTrans" cxnId="{21212909-F3E8-46AB-839F-842F222373CA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A409531C-8F81-40A5-83E3-4F03A29CBC0A}" type="sibTrans" cxnId="{21212909-F3E8-46AB-839F-842F222373CA}">
      <dgm:prSet custT="1"/>
      <dgm:spPr>
        <a:solidFill>
          <a:schemeClr val="bg1"/>
        </a:solidFill>
      </dgm:spPr>
      <dgm:t>
        <a:bodyPr/>
        <a:lstStyle/>
        <a:p>
          <a:endParaRPr lang="id-ID" sz="1500" dirty="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E1CA2290-41BA-4444-8816-F0F9B739234A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Collect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071032E3-1B9C-4D74-B0CB-94A2F5DD6ED3}" type="parTrans" cxnId="{6A68AF85-2FA3-40D2-91FF-F4AD05002AB6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14D9F448-2203-411C-A62A-1D72891A4C09}" type="sibTrans" cxnId="{6A68AF85-2FA3-40D2-91FF-F4AD05002AB6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0107A2F0-0159-41F7-9FF1-A673E233F6E9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Process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ABCD50F9-3AC7-4BAF-8714-7A2DFF3BB5F4}" type="parTrans" cxnId="{EF7A2F98-D315-4B1F-80B7-0A4C01F689C6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6FDC022C-C5A4-4862-B3E2-3868FE08FD58}" type="sibTrans" cxnId="{EF7A2F98-D315-4B1F-80B7-0A4C01F689C6}">
      <dgm:prSet custT="1"/>
      <dgm:spPr>
        <a:solidFill>
          <a:schemeClr val="bg1"/>
        </a:solidFill>
      </dgm:spPr>
      <dgm:t>
        <a:bodyPr/>
        <a:lstStyle/>
        <a:p>
          <a:endParaRPr lang="id-ID" sz="1500" dirty="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4DC4C69E-7B56-47AD-A124-D35CB7A64633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Analyze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E3DAC6EF-77DF-4095-9CFB-6E66C6E03061}" type="parTrans" cxnId="{52B32103-070B-454E-A571-3DC86A5ED799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B9804332-69BD-4A39-B165-8D1E18789441}" type="sibTrans" cxnId="{52B32103-070B-454E-A571-3DC86A5ED799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B65D892D-5685-46C1-B66C-7610A17F3954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 err="1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Disse-minate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9C00C839-6919-49D0-BFF0-2633FCB479B3}" type="parTrans" cxnId="{3D95AC82-7400-4B69-A59C-333615DB23D0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746D042D-27ED-469D-9424-205283697A6A}" type="sibTrans" cxnId="{3D95AC82-7400-4B69-A59C-333615DB23D0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5F70CD7B-2775-430B-AF12-6E78CA89C755}">
      <dgm:prSet phldrT="[Teks]" custT="1"/>
      <dgm:spPr>
        <a:solidFill>
          <a:srgbClr val="FFC000"/>
        </a:solidFill>
      </dgm:spPr>
      <dgm:t>
        <a:bodyPr/>
        <a:lstStyle/>
        <a:p>
          <a:r>
            <a:rPr lang="en-US" sz="15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Eva-</a:t>
          </a:r>
          <a:r>
            <a:rPr lang="en-US" sz="1500" dirty="0" err="1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luate</a:t>
          </a:r>
          <a:endParaRPr lang="id-ID" sz="15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F217F4CE-F900-4EC3-886F-9ACA1ACDAEE8}" type="parTrans" cxnId="{BBFAEDA5-CD53-4E22-BFBA-0DA850E53EC3}">
      <dgm:prSet/>
      <dgm:spPr/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8C20655C-3C93-41DE-A557-568FFEA39BF7}" type="sibTrans" cxnId="{BBFAEDA5-CD53-4E22-BFBA-0DA850E53EC3}">
      <dgm:prSet custT="1"/>
      <dgm:spPr>
        <a:solidFill>
          <a:schemeClr val="bg1"/>
        </a:solidFill>
      </dgm:spPr>
      <dgm:t>
        <a:bodyPr/>
        <a:lstStyle/>
        <a:p>
          <a:endParaRPr lang="id-ID" sz="15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gm:t>
    </dgm:pt>
    <dgm:pt modelId="{6B7FAC82-6B76-471C-AC18-D4988D4957E6}" type="pres">
      <dgm:prSet presAssocID="{91E64F0A-5573-459F-83AC-69E378F18181}" presName="cycle" presStyleCnt="0">
        <dgm:presLayoutVars>
          <dgm:dir/>
          <dgm:resizeHandles val="exact"/>
        </dgm:presLayoutVars>
      </dgm:prSet>
      <dgm:spPr/>
    </dgm:pt>
    <dgm:pt modelId="{74A31219-1EC1-40B0-BAC4-17793A9E5CBF}" type="pres">
      <dgm:prSet presAssocID="{A8D9116D-8603-46FD-BF13-8F31549E9D46}" presName="node" presStyleLbl="node1" presStyleIdx="0" presStyleCnt="8">
        <dgm:presLayoutVars>
          <dgm:bulletEnabled val="1"/>
        </dgm:presLayoutVars>
      </dgm:prSet>
      <dgm:spPr/>
    </dgm:pt>
    <dgm:pt modelId="{A8FA8557-11F4-4EAB-AE90-6185E355BA38}" type="pres">
      <dgm:prSet presAssocID="{B0D89B72-5850-4FDC-97A2-C70A49AECB8A}" presName="sibTrans" presStyleLbl="sibTrans2D1" presStyleIdx="0" presStyleCnt="8"/>
      <dgm:spPr/>
    </dgm:pt>
    <dgm:pt modelId="{A5085A0B-0983-453F-AE5C-51AD2C448BA6}" type="pres">
      <dgm:prSet presAssocID="{B0D89B72-5850-4FDC-97A2-C70A49AECB8A}" presName="connectorText" presStyleLbl="sibTrans2D1" presStyleIdx="0" presStyleCnt="8"/>
      <dgm:spPr/>
    </dgm:pt>
    <dgm:pt modelId="{B988FC98-D280-4ACF-829B-8DB33154FA8E}" type="pres">
      <dgm:prSet presAssocID="{CD348542-846A-4925-BBF8-1474B6AF865A}" presName="node" presStyleLbl="node1" presStyleIdx="1" presStyleCnt="8">
        <dgm:presLayoutVars>
          <dgm:bulletEnabled val="1"/>
        </dgm:presLayoutVars>
      </dgm:prSet>
      <dgm:spPr/>
    </dgm:pt>
    <dgm:pt modelId="{2978D264-BC95-46CE-9746-3A76B795141B}" type="pres">
      <dgm:prSet presAssocID="{781CCC15-EC31-454B-8E38-805F34791E4E}" presName="sibTrans" presStyleLbl="sibTrans2D1" presStyleIdx="1" presStyleCnt="8"/>
      <dgm:spPr/>
    </dgm:pt>
    <dgm:pt modelId="{5377B5D1-9603-46C1-99BD-8B7FD6C087E2}" type="pres">
      <dgm:prSet presAssocID="{781CCC15-EC31-454B-8E38-805F34791E4E}" presName="connectorText" presStyleLbl="sibTrans2D1" presStyleIdx="1" presStyleCnt="8"/>
      <dgm:spPr/>
    </dgm:pt>
    <dgm:pt modelId="{752BB03E-8DDC-4F05-B65C-DCC1571627E8}" type="pres">
      <dgm:prSet presAssocID="{EF0ECA07-560B-4403-82CA-092660C55DB1}" presName="node" presStyleLbl="node1" presStyleIdx="2" presStyleCnt="8">
        <dgm:presLayoutVars>
          <dgm:bulletEnabled val="1"/>
        </dgm:presLayoutVars>
      </dgm:prSet>
      <dgm:spPr/>
    </dgm:pt>
    <dgm:pt modelId="{401CA13C-9346-4067-9113-39612E849770}" type="pres">
      <dgm:prSet presAssocID="{A409531C-8F81-40A5-83E3-4F03A29CBC0A}" presName="sibTrans" presStyleLbl="sibTrans2D1" presStyleIdx="2" presStyleCnt="8"/>
      <dgm:spPr/>
    </dgm:pt>
    <dgm:pt modelId="{EC1C9B80-76E2-467A-B513-B5777AC56A97}" type="pres">
      <dgm:prSet presAssocID="{A409531C-8F81-40A5-83E3-4F03A29CBC0A}" presName="connectorText" presStyleLbl="sibTrans2D1" presStyleIdx="2" presStyleCnt="8"/>
      <dgm:spPr/>
    </dgm:pt>
    <dgm:pt modelId="{3B441811-5169-447C-8084-6A3481184EBE}" type="pres">
      <dgm:prSet presAssocID="{E1CA2290-41BA-4444-8816-F0F9B739234A}" presName="node" presStyleLbl="node1" presStyleIdx="3" presStyleCnt="8">
        <dgm:presLayoutVars>
          <dgm:bulletEnabled val="1"/>
        </dgm:presLayoutVars>
      </dgm:prSet>
      <dgm:spPr/>
    </dgm:pt>
    <dgm:pt modelId="{620ED3CF-BC1C-4A02-859F-BCD994F1CA4E}" type="pres">
      <dgm:prSet presAssocID="{14D9F448-2203-411C-A62A-1D72891A4C09}" presName="sibTrans" presStyleLbl="sibTrans2D1" presStyleIdx="3" presStyleCnt="8"/>
      <dgm:spPr/>
    </dgm:pt>
    <dgm:pt modelId="{B5E8BCB9-C14B-4474-A2BF-19E7F52C2771}" type="pres">
      <dgm:prSet presAssocID="{14D9F448-2203-411C-A62A-1D72891A4C09}" presName="connectorText" presStyleLbl="sibTrans2D1" presStyleIdx="3" presStyleCnt="8"/>
      <dgm:spPr/>
    </dgm:pt>
    <dgm:pt modelId="{5D0D0158-2878-482C-A9E8-53FE7B89F5FF}" type="pres">
      <dgm:prSet presAssocID="{0107A2F0-0159-41F7-9FF1-A673E233F6E9}" presName="node" presStyleLbl="node1" presStyleIdx="4" presStyleCnt="8">
        <dgm:presLayoutVars>
          <dgm:bulletEnabled val="1"/>
        </dgm:presLayoutVars>
      </dgm:prSet>
      <dgm:spPr/>
    </dgm:pt>
    <dgm:pt modelId="{9F038D1C-AB3C-4843-997F-630B0ACC57C9}" type="pres">
      <dgm:prSet presAssocID="{6FDC022C-C5A4-4862-B3E2-3868FE08FD58}" presName="sibTrans" presStyleLbl="sibTrans2D1" presStyleIdx="4" presStyleCnt="8"/>
      <dgm:spPr/>
    </dgm:pt>
    <dgm:pt modelId="{82A36E84-B9CE-467A-9ACA-C11ACD413017}" type="pres">
      <dgm:prSet presAssocID="{6FDC022C-C5A4-4862-B3E2-3868FE08FD58}" presName="connectorText" presStyleLbl="sibTrans2D1" presStyleIdx="4" presStyleCnt="8"/>
      <dgm:spPr/>
    </dgm:pt>
    <dgm:pt modelId="{4EFE141C-E119-4585-B6E2-5C83CA829BCA}" type="pres">
      <dgm:prSet presAssocID="{4DC4C69E-7B56-47AD-A124-D35CB7A64633}" presName="node" presStyleLbl="node1" presStyleIdx="5" presStyleCnt="8">
        <dgm:presLayoutVars>
          <dgm:bulletEnabled val="1"/>
        </dgm:presLayoutVars>
      </dgm:prSet>
      <dgm:spPr/>
    </dgm:pt>
    <dgm:pt modelId="{FC2C1D0A-E3CF-4DFC-940E-A1565DFFE4E7}" type="pres">
      <dgm:prSet presAssocID="{B9804332-69BD-4A39-B165-8D1E18789441}" presName="sibTrans" presStyleLbl="sibTrans2D1" presStyleIdx="5" presStyleCnt="8"/>
      <dgm:spPr/>
    </dgm:pt>
    <dgm:pt modelId="{402D53E4-1546-4A7D-A988-EFF67C6CDB48}" type="pres">
      <dgm:prSet presAssocID="{B9804332-69BD-4A39-B165-8D1E18789441}" presName="connectorText" presStyleLbl="sibTrans2D1" presStyleIdx="5" presStyleCnt="8"/>
      <dgm:spPr/>
    </dgm:pt>
    <dgm:pt modelId="{B055BEE3-6474-45BC-BD9C-B6E7B00B3FE3}" type="pres">
      <dgm:prSet presAssocID="{B65D892D-5685-46C1-B66C-7610A17F3954}" presName="node" presStyleLbl="node1" presStyleIdx="6" presStyleCnt="8">
        <dgm:presLayoutVars>
          <dgm:bulletEnabled val="1"/>
        </dgm:presLayoutVars>
      </dgm:prSet>
      <dgm:spPr/>
    </dgm:pt>
    <dgm:pt modelId="{3DEA5752-4726-4E12-834D-8BDCF98E9C73}" type="pres">
      <dgm:prSet presAssocID="{746D042D-27ED-469D-9424-205283697A6A}" presName="sibTrans" presStyleLbl="sibTrans2D1" presStyleIdx="6" presStyleCnt="8"/>
      <dgm:spPr/>
    </dgm:pt>
    <dgm:pt modelId="{302A7C66-6399-4551-9B6F-1786CA825007}" type="pres">
      <dgm:prSet presAssocID="{746D042D-27ED-469D-9424-205283697A6A}" presName="connectorText" presStyleLbl="sibTrans2D1" presStyleIdx="6" presStyleCnt="8"/>
      <dgm:spPr/>
    </dgm:pt>
    <dgm:pt modelId="{8D509E4C-354A-4DE2-9117-252A4C1B5BF7}" type="pres">
      <dgm:prSet presAssocID="{5F70CD7B-2775-430B-AF12-6E78CA89C755}" presName="node" presStyleLbl="node1" presStyleIdx="7" presStyleCnt="8">
        <dgm:presLayoutVars>
          <dgm:bulletEnabled val="1"/>
        </dgm:presLayoutVars>
      </dgm:prSet>
      <dgm:spPr/>
    </dgm:pt>
    <dgm:pt modelId="{23586171-5009-42A6-909E-A8B5348CA196}" type="pres">
      <dgm:prSet presAssocID="{8C20655C-3C93-41DE-A557-568FFEA39BF7}" presName="sibTrans" presStyleLbl="sibTrans2D1" presStyleIdx="7" presStyleCnt="8"/>
      <dgm:spPr/>
    </dgm:pt>
    <dgm:pt modelId="{B52366BC-2A6F-47CE-B79D-DFD5DC79CC80}" type="pres">
      <dgm:prSet presAssocID="{8C20655C-3C93-41DE-A557-568FFEA39BF7}" presName="connectorText" presStyleLbl="sibTrans2D1" presStyleIdx="7" presStyleCnt="8"/>
      <dgm:spPr/>
    </dgm:pt>
  </dgm:ptLst>
  <dgm:cxnLst>
    <dgm:cxn modelId="{50DBFD02-54FE-4CA8-871D-613135F9A970}" type="presOf" srcId="{5F70CD7B-2775-430B-AF12-6E78CA89C755}" destId="{8D509E4C-354A-4DE2-9117-252A4C1B5BF7}" srcOrd="0" destOrd="0" presId="urn:microsoft.com/office/officeart/2005/8/layout/cycle2"/>
    <dgm:cxn modelId="{52B32103-070B-454E-A571-3DC86A5ED799}" srcId="{91E64F0A-5573-459F-83AC-69E378F18181}" destId="{4DC4C69E-7B56-47AD-A124-D35CB7A64633}" srcOrd="5" destOrd="0" parTransId="{E3DAC6EF-77DF-4095-9CFB-6E66C6E03061}" sibTransId="{B9804332-69BD-4A39-B165-8D1E18789441}"/>
    <dgm:cxn modelId="{21212909-F3E8-46AB-839F-842F222373CA}" srcId="{91E64F0A-5573-459F-83AC-69E378F18181}" destId="{EF0ECA07-560B-4403-82CA-092660C55DB1}" srcOrd="2" destOrd="0" parTransId="{D5F66F53-47E6-440E-A105-1AD661F5779E}" sibTransId="{A409531C-8F81-40A5-83E3-4F03A29CBC0A}"/>
    <dgm:cxn modelId="{02CC150C-B437-4A90-9BA1-F2310E6DCF45}" type="presOf" srcId="{8C20655C-3C93-41DE-A557-568FFEA39BF7}" destId="{B52366BC-2A6F-47CE-B79D-DFD5DC79CC80}" srcOrd="1" destOrd="0" presId="urn:microsoft.com/office/officeart/2005/8/layout/cycle2"/>
    <dgm:cxn modelId="{6022E32E-80EB-4A10-9C0C-711BE0E4D00F}" type="presOf" srcId="{14D9F448-2203-411C-A62A-1D72891A4C09}" destId="{620ED3CF-BC1C-4A02-859F-BCD994F1CA4E}" srcOrd="0" destOrd="0" presId="urn:microsoft.com/office/officeart/2005/8/layout/cycle2"/>
    <dgm:cxn modelId="{1DE86731-A81A-4328-9073-64352DFEDF59}" type="presOf" srcId="{B0D89B72-5850-4FDC-97A2-C70A49AECB8A}" destId="{A5085A0B-0983-453F-AE5C-51AD2C448BA6}" srcOrd="1" destOrd="0" presId="urn:microsoft.com/office/officeart/2005/8/layout/cycle2"/>
    <dgm:cxn modelId="{E6BE9439-885F-454F-B95E-9F4CD24F19B1}" type="presOf" srcId="{E1CA2290-41BA-4444-8816-F0F9B739234A}" destId="{3B441811-5169-447C-8084-6A3481184EBE}" srcOrd="0" destOrd="0" presId="urn:microsoft.com/office/officeart/2005/8/layout/cycle2"/>
    <dgm:cxn modelId="{F081C94B-42A9-4A2B-BC5C-EAEB4EEB1170}" type="presOf" srcId="{14D9F448-2203-411C-A62A-1D72891A4C09}" destId="{B5E8BCB9-C14B-4474-A2BF-19E7F52C2771}" srcOrd="1" destOrd="0" presId="urn:microsoft.com/office/officeart/2005/8/layout/cycle2"/>
    <dgm:cxn modelId="{579DBA53-40B0-4AAE-89A3-533DA6DB54B3}" type="presOf" srcId="{A409531C-8F81-40A5-83E3-4F03A29CBC0A}" destId="{EC1C9B80-76E2-467A-B513-B5777AC56A97}" srcOrd="1" destOrd="0" presId="urn:microsoft.com/office/officeart/2005/8/layout/cycle2"/>
    <dgm:cxn modelId="{46EF267C-0648-4377-9A9E-0ACC28758EA3}" type="presOf" srcId="{A409531C-8F81-40A5-83E3-4F03A29CBC0A}" destId="{401CA13C-9346-4067-9113-39612E849770}" srcOrd="0" destOrd="0" presId="urn:microsoft.com/office/officeart/2005/8/layout/cycle2"/>
    <dgm:cxn modelId="{4FA37580-D11B-4F26-ADB9-1844C9B4E43B}" type="presOf" srcId="{4DC4C69E-7B56-47AD-A124-D35CB7A64633}" destId="{4EFE141C-E119-4585-B6E2-5C83CA829BCA}" srcOrd="0" destOrd="0" presId="urn:microsoft.com/office/officeart/2005/8/layout/cycle2"/>
    <dgm:cxn modelId="{3557F681-B053-4544-A366-269448EF73E0}" type="presOf" srcId="{6FDC022C-C5A4-4862-B3E2-3868FE08FD58}" destId="{9F038D1C-AB3C-4843-997F-630B0ACC57C9}" srcOrd="0" destOrd="0" presId="urn:microsoft.com/office/officeart/2005/8/layout/cycle2"/>
    <dgm:cxn modelId="{3D95AC82-7400-4B69-A59C-333615DB23D0}" srcId="{91E64F0A-5573-459F-83AC-69E378F18181}" destId="{B65D892D-5685-46C1-B66C-7610A17F3954}" srcOrd="6" destOrd="0" parTransId="{9C00C839-6919-49D0-BFF0-2633FCB479B3}" sibTransId="{746D042D-27ED-469D-9424-205283697A6A}"/>
    <dgm:cxn modelId="{6A68AF85-2FA3-40D2-91FF-F4AD05002AB6}" srcId="{91E64F0A-5573-459F-83AC-69E378F18181}" destId="{E1CA2290-41BA-4444-8816-F0F9B739234A}" srcOrd="3" destOrd="0" parTransId="{071032E3-1B9C-4D74-B0CB-94A2F5DD6ED3}" sibTransId="{14D9F448-2203-411C-A62A-1D72891A4C09}"/>
    <dgm:cxn modelId="{B7FC0988-CF87-4EB4-899F-B60E7654DE7C}" type="presOf" srcId="{A8D9116D-8603-46FD-BF13-8F31549E9D46}" destId="{74A31219-1EC1-40B0-BAC4-17793A9E5CBF}" srcOrd="0" destOrd="0" presId="urn:microsoft.com/office/officeart/2005/8/layout/cycle2"/>
    <dgm:cxn modelId="{9DC63B8C-748F-45EF-AA85-66DE9ED24AE8}" type="presOf" srcId="{0107A2F0-0159-41F7-9FF1-A673E233F6E9}" destId="{5D0D0158-2878-482C-A9E8-53FE7B89F5FF}" srcOrd="0" destOrd="0" presId="urn:microsoft.com/office/officeart/2005/8/layout/cycle2"/>
    <dgm:cxn modelId="{E26CE48D-2D3A-4AEC-AF33-AD86F5EE62CC}" type="presOf" srcId="{B9804332-69BD-4A39-B165-8D1E18789441}" destId="{FC2C1D0A-E3CF-4DFC-940E-A1565DFFE4E7}" srcOrd="0" destOrd="0" presId="urn:microsoft.com/office/officeart/2005/8/layout/cycle2"/>
    <dgm:cxn modelId="{A68C3990-9ED1-4101-B315-EE85E98E83D8}" srcId="{91E64F0A-5573-459F-83AC-69E378F18181}" destId="{A8D9116D-8603-46FD-BF13-8F31549E9D46}" srcOrd="0" destOrd="0" parTransId="{16BFEEFA-FAD5-4648-8F4B-547AE1AE6DAF}" sibTransId="{B0D89B72-5850-4FDC-97A2-C70A49AECB8A}"/>
    <dgm:cxn modelId="{EF7A2F98-D315-4B1F-80B7-0A4C01F689C6}" srcId="{91E64F0A-5573-459F-83AC-69E378F18181}" destId="{0107A2F0-0159-41F7-9FF1-A673E233F6E9}" srcOrd="4" destOrd="0" parTransId="{ABCD50F9-3AC7-4BAF-8714-7A2DFF3BB5F4}" sibTransId="{6FDC022C-C5A4-4862-B3E2-3868FE08FD58}"/>
    <dgm:cxn modelId="{D3AEE29C-A4A7-44E5-9229-FAA1C848658D}" type="presOf" srcId="{CD348542-846A-4925-BBF8-1474B6AF865A}" destId="{B988FC98-D280-4ACF-829B-8DB33154FA8E}" srcOrd="0" destOrd="0" presId="urn:microsoft.com/office/officeart/2005/8/layout/cycle2"/>
    <dgm:cxn modelId="{BBFAEDA5-CD53-4E22-BFBA-0DA850E53EC3}" srcId="{91E64F0A-5573-459F-83AC-69E378F18181}" destId="{5F70CD7B-2775-430B-AF12-6E78CA89C755}" srcOrd="7" destOrd="0" parTransId="{F217F4CE-F900-4EC3-886F-9ACA1ACDAEE8}" sibTransId="{8C20655C-3C93-41DE-A557-568FFEA39BF7}"/>
    <dgm:cxn modelId="{B68DD5AE-2653-448F-9C37-41A6A57EDFE5}" type="presOf" srcId="{746D042D-27ED-469D-9424-205283697A6A}" destId="{3DEA5752-4726-4E12-834D-8BDCF98E9C73}" srcOrd="0" destOrd="0" presId="urn:microsoft.com/office/officeart/2005/8/layout/cycle2"/>
    <dgm:cxn modelId="{4A021AB1-597D-4E77-AA24-EC626BE228BA}" type="presOf" srcId="{B9804332-69BD-4A39-B165-8D1E18789441}" destId="{402D53E4-1546-4A7D-A988-EFF67C6CDB48}" srcOrd="1" destOrd="0" presId="urn:microsoft.com/office/officeart/2005/8/layout/cycle2"/>
    <dgm:cxn modelId="{96120DCC-F39A-4689-9F02-999526B69370}" type="presOf" srcId="{B65D892D-5685-46C1-B66C-7610A17F3954}" destId="{B055BEE3-6474-45BC-BD9C-B6E7B00B3FE3}" srcOrd="0" destOrd="0" presId="urn:microsoft.com/office/officeart/2005/8/layout/cycle2"/>
    <dgm:cxn modelId="{31A939D7-FA08-4CF8-9040-32E55BCF2E0F}" type="presOf" srcId="{B0D89B72-5850-4FDC-97A2-C70A49AECB8A}" destId="{A8FA8557-11F4-4EAB-AE90-6185E355BA38}" srcOrd="0" destOrd="0" presId="urn:microsoft.com/office/officeart/2005/8/layout/cycle2"/>
    <dgm:cxn modelId="{6F7FDBD8-7E50-4867-8EC8-88B464A7A760}" type="presOf" srcId="{8C20655C-3C93-41DE-A557-568FFEA39BF7}" destId="{23586171-5009-42A6-909E-A8B5348CA196}" srcOrd="0" destOrd="0" presId="urn:microsoft.com/office/officeart/2005/8/layout/cycle2"/>
    <dgm:cxn modelId="{F5CE29DA-1861-4422-BD21-D139AE5CBA31}" type="presOf" srcId="{6FDC022C-C5A4-4862-B3E2-3868FE08FD58}" destId="{82A36E84-B9CE-467A-9ACA-C11ACD413017}" srcOrd="1" destOrd="0" presId="urn:microsoft.com/office/officeart/2005/8/layout/cycle2"/>
    <dgm:cxn modelId="{12A922EE-E64C-4F13-9210-C355BE251105}" type="presOf" srcId="{781CCC15-EC31-454B-8E38-805F34791E4E}" destId="{2978D264-BC95-46CE-9746-3A76B795141B}" srcOrd="0" destOrd="0" presId="urn:microsoft.com/office/officeart/2005/8/layout/cycle2"/>
    <dgm:cxn modelId="{17C446EF-F29F-4903-8BDD-12752569C85E}" type="presOf" srcId="{91E64F0A-5573-459F-83AC-69E378F18181}" destId="{6B7FAC82-6B76-471C-AC18-D4988D4957E6}" srcOrd="0" destOrd="0" presId="urn:microsoft.com/office/officeart/2005/8/layout/cycle2"/>
    <dgm:cxn modelId="{5DE09AF1-2E25-4D7D-A07D-C11EE59E6674}" type="presOf" srcId="{746D042D-27ED-469D-9424-205283697A6A}" destId="{302A7C66-6399-4551-9B6F-1786CA825007}" srcOrd="1" destOrd="0" presId="urn:microsoft.com/office/officeart/2005/8/layout/cycle2"/>
    <dgm:cxn modelId="{E232B6FE-6921-44CA-98F3-44B762748EBD}" type="presOf" srcId="{781CCC15-EC31-454B-8E38-805F34791E4E}" destId="{5377B5D1-9603-46C1-99BD-8B7FD6C087E2}" srcOrd="1" destOrd="0" presId="urn:microsoft.com/office/officeart/2005/8/layout/cycle2"/>
    <dgm:cxn modelId="{645EDDFE-134B-4542-BB8E-4A3B4D6FA86C}" srcId="{91E64F0A-5573-459F-83AC-69E378F18181}" destId="{CD348542-846A-4925-BBF8-1474B6AF865A}" srcOrd="1" destOrd="0" parTransId="{51577CBF-F24B-45A7-9592-78B5450E904D}" sibTransId="{781CCC15-EC31-454B-8E38-805F34791E4E}"/>
    <dgm:cxn modelId="{C00680FF-8238-41AC-BAC1-555146583968}" type="presOf" srcId="{EF0ECA07-560B-4403-82CA-092660C55DB1}" destId="{752BB03E-8DDC-4F05-B65C-DCC1571627E8}" srcOrd="0" destOrd="0" presId="urn:microsoft.com/office/officeart/2005/8/layout/cycle2"/>
    <dgm:cxn modelId="{D5A80BD1-AF20-43F6-84A1-CA79C605BC65}" type="presParOf" srcId="{6B7FAC82-6B76-471C-AC18-D4988D4957E6}" destId="{74A31219-1EC1-40B0-BAC4-17793A9E5CBF}" srcOrd="0" destOrd="0" presId="urn:microsoft.com/office/officeart/2005/8/layout/cycle2"/>
    <dgm:cxn modelId="{1C63AC84-7ABC-4943-8793-60275D19F431}" type="presParOf" srcId="{6B7FAC82-6B76-471C-AC18-D4988D4957E6}" destId="{A8FA8557-11F4-4EAB-AE90-6185E355BA38}" srcOrd="1" destOrd="0" presId="urn:microsoft.com/office/officeart/2005/8/layout/cycle2"/>
    <dgm:cxn modelId="{85A4FC90-73A0-4E4B-AF0A-5B3A6F57B6AD}" type="presParOf" srcId="{A8FA8557-11F4-4EAB-AE90-6185E355BA38}" destId="{A5085A0B-0983-453F-AE5C-51AD2C448BA6}" srcOrd="0" destOrd="0" presId="urn:microsoft.com/office/officeart/2005/8/layout/cycle2"/>
    <dgm:cxn modelId="{88BEA20E-C015-47AD-8955-5A42D2B95951}" type="presParOf" srcId="{6B7FAC82-6B76-471C-AC18-D4988D4957E6}" destId="{B988FC98-D280-4ACF-829B-8DB33154FA8E}" srcOrd="2" destOrd="0" presId="urn:microsoft.com/office/officeart/2005/8/layout/cycle2"/>
    <dgm:cxn modelId="{AE535341-9904-49AF-ACEE-0037EE563EE4}" type="presParOf" srcId="{6B7FAC82-6B76-471C-AC18-D4988D4957E6}" destId="{2978D264-BC95-46CE-9746-3A76B795141B}" srcOrd="3" destOrd="0" presId="urn:microsoft.com/office/officeart/2005/8/layout/cycle2"/>
    <dgm:cxn modelId="{1DFC2F49-E2F1-45FD-A630-DF7F2D96121E}" type="presParOf" srcId="{2978D264-BC95-46CE-9746-3A76B795141B}" destId="{5377B5D1-9603-46C1-99BD-8B7FD6C087E2}" srcOrd="0" destOrd="0" presId="urn:microsoft.com/office/officeart/2005/8/layout/cycle2"/>
    <dgm:cxn modelId="{913D0BFE-CF6F-4C3C-A111-849407150A19}" type="presParOf" srcId="{6B7FAC82-6B76-471C-AC18-D4988D4957E6}" destId="{752BB03E-8DDC-4F05-B65C-DCC1571627E8}" srcOrd="4" destOrd="0" presId="urn:microsoft.com/office/officeart/2005/8/layout/cycle2"/>
    <dgm:cxn modelId="{C0049E02-0BD4-4467-B199-4456C682A654}" type="presParOf" srcId="{6B7FAC82-6B76-471C-AC18-D4988D4957E6}" destId="{401CA13C-9346-4067-9113-39612E849770}" srcOrd="5" destOrd="0" presId="urn:microsoft.com/office/officeart/2005/8/layout/cycle2"/>
    <dgm:cxn modelId="{D9A474C6-0DDF-4A43-A0AB-0F2F6BCCABD5}" type="presParOf" srcId="{401CA13C-9346-4067-9113-39612E849770}" destId="{EC1C9B80-76E2-467A-B513-B5777AC56A97}" srcOrd="0" destOrd="0" presId="urn:microsoft.com/office/officeart/2005/8/layout/cycle2"/>
    <dgm:cxn modelId="{15676E4D-CAB9-442A-A14C-A18683C6095F}" type="presParOf" srcId="{6B7FAC82-6B76-471C-AC18-D4988D4957E6}" destId="{3B441811-5169-447C-8084-6A3481184EBE}" srcOrd="6" destOrd="0" presId="urn:microsoft.com/office/officeart/2005/8/layout/cycle2"/>
    <dgm:cxn modelId="{DA642551-CB2C-47AA-A757-3D6B115EBEDB}" type="presParOf" srcId="{6B7FAC82-6B76-471C-AC18-D4988D4957E6}" destId="{620ED3CF-BC1C-4A02-859F-BCD994F1CA4E}" srcOrd="7" destOrd="0" presId="urn:microsoft.com/office/officeart/2005/8/layout/cycle2"/>
    <dgm:cxn modelId="{23C9E868-6136-4781-91E2-EE2964362148}" type="presParOf" srcId="{620ED3CF-BC1C-4A02-859F-BCD994F1CA4E}" destId="{B5E8BCB9-C14B-4474-A2BF-19E7F52C2771}" srcOrd="0" destOrd="0" presId="urn:microsoft.com/office/officeart/2005/8/layout/cycle2"/>
    <dgm:cxn modelId="{7D2889C3-BCA6-4883-981D-6CAF0F892681}" type="presParOf" srcId="{6B7FAC82-6B76-471C-AC18-D4988D4957E6}" destId="{5D0D0158-2878-482C-A9E8-53FE7B89F5FF}" srcOrd="8" destOrd="0" presId="urn:microsoft.com/office/officeart/2005/8/layout/cycle2"/>
    <dgm:cxn modelId="{0C93E969-FECA-4128-8A64-CEE4B51CED95}" type="presParOf" srcId="{6B7FAC82-6B76-471C-AC18-D4988D4957E6}" destId="{9F038D1C-AB3C-4843-997F-630B0ACC57C9}" srcOrd="9" destOrd="0" presId="urn:microsoft.com/office/officeart/2005/8/layout/cycle2"/>
    <dgm:cxn modelId="{EFA8A8B0-9D36-4338-87F5-6CA393CDE1D9}" type="presParOf" srcId="{9F038D1C-AB3C-4843-997F-630B0ACC57C9}" destId="{82A36E84-B9CE-467A-9ACA-C11ACD413017}" srcOrd="0" destOrd="0" presId="urn:microsoft.com/office/officeart/2005/8/layout/cycle2"/>
    <dgm:cxn modelId="{B627BE95-576D-4C17-87E5-C7A7C8143CC0}" type="presParOf" srcId="{6B7FAC82-6B76-471C-AC18-D4988D4957E6}" destId="{4EFE141C-E119-4585-B6E2-5C83CA829BCA}" srcOrd="10" destOrd="0" presId="urn:microsoft.com/office/officeart/2005/8/layout/cycle2"/>
    <dgm:cxn modelId="{1913F0AB-A8B7-4507-8257-BB731136F695}" type="presParOf" srcId="{6B7FAC82-6B76-471C-AC18-D4988D4957E6}" destId="{FC2C1D0A-E3CF-4DFC-940E-A1565DFFE4E7}" srcOrd="11" destOrd="0" presId="urn:microsoft.com/office/officeart/2005/8/layout/cycle2"/>
    <dgm:cxn modelId="{85C997A8-5EF9-4EC5-886D-C32C585682BA}" type="presParOf" srcId="{FC2C1D0A-E3CF-4DFC-940E-A1565DFFE4E7}" destId="{402D53E4-1546-4A7D-A988-EFF67C6CDB48}" srcOrd="0" destOrd="0" presId="urn:microsoft.com/office/officeart/2005/8/layout/cycle2"/>
    <dgm:cxn modelId="{76384C39-2672-4274-B0D1-40328FC2CB6B}" type="presParOf" srcId="{6B7FAC82-6B76-471C-AC18-D4988D4957E6}" destId="{B055BEE3-6474-45BC-BD9C-B6E7B00B3FE3}" srcOrd="12" destOrd="0" presId="urn:microsoft.com/office/officeart/2005/8/layout/cycle2"/>
    <dgm:cxn modelId="{02D0D560-ED14-4D11-855A-9A5199116E50}" type="presParOf" srcId="{6B7FAC82-6B76-471C-AC18-D4988D4957E6}" destId="{3DEA5752-4726-4E12-834D-8BDCF98E9C73}" srcOrd="13" destOrd="0" presId="urn:microsoft.com/office/officeart/2005/8/layout/cycle2"/>
    <dgm:cxn modelId="{DE3F3097-D137-4592-8FC2-C4360D66A051}" type="presParOf" srcId="{3DEA5752-4726-4E12-834D-8BDCF98E9C73}" destId="{302A7C66-6399-4551-9B6F-1786CA825007}" srcOrd="0" destOrd="0" presId="urn:microsoft.com/office/officeart/2005/8/layout/cycle2"/>
    <dgm:cxn modelId="{D9E11D21-BE8E-47B5-8E80-16057D77D3A0}" type="presParOf" srcId="{6B7FAC82-6B76-471C-AC18-D4988D4957E6}" destId="{8D509E4C-354A-4DE2-9117-252A4C1B5BF7}" srcOrd="14" destOrd="0" presId="urn:microsoft.com/office/officeart/2005/8/layout/cycle2"/>
    <dgm:cxn modelId="{DD8429B6-1539-4530-A152-8E8CBDAA607A}" type="presParOf" srcId="{6B7FAC82-6B76-471C-AC18-D4988D4957E6}" destId="{23586171-5009-42A6-909E-A8B5348CA196}" srcOrd="15" destOrd="0" presId="urn:microsoft.com/office/officeart/2005/8/layout/cycle2"/>
    <dgm:cxn modelId="{933C78C9-6CD3-45C5-983C-C375AB59E431}" type="presParOf" srcId="{23586171-5009-42A6-909E-A8B5348CA196}" destId="{B52366BC-2A6F-47CE-B79D-DFD5DC79CC8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31219-1EC1-40B0-BAC4-17793A9E5CBF}">
      <dsp:nvSpPr>
        <dsp:cNvPr id="0" name=""/>
        <dsp:cNvSpPr/>
      </dsp:nvSpPr>
      <dsp:spPr>
        <a:xfrm>
          <a:off x="3063678" y="118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Specify Needs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3188446" y="124886"/>
        <a:ext cx="602432" cy="602432"/>
      </dsp:txXfrm>
    </dsp:sp>
    <dsp:sp modelId="{A8FA8557-11F4-4EAB-AE90-6185E355BA38}">
      <dsp:nvSpPr>
        <dsp:cNvPr id="0" name=""/>
        <dsp:cNvSpPr/>
      </dsp:nvSpPr>
      <dsp:spPr>
        <a:xfrm rot="1350000">
          <a:off x="3961540" y="524747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3964129" y="569241"/>
        <a:ext cx="158708" cy="172523"/>
      </dsp:txXfrm>
    </dsp:sp>
    <dsp:sp modelId="{B988FC98-D280-4ACF-829B-8DB33154FA8E}">
      <dsp:nvSpPr>
        <dsp:cNvPr id="0" name=""/>
        <dsp:cNvSpPr/>
      </dsp:nvSpPr>
      <dsp:spPr>
        <a:xfrm>
          <a:off x="4246016" y="489858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Design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4370784" y="614626"/>
        <a:ext cx="602432" cy="602432"/>
      </dsp:txXfrm>
    </dsp:sp>
    <dsp:sp modelId="{2978D264-BC95-46CE-9746-3A76B795141B}">
      <dsp:nvSpPr>
        <dsp:cNvPr id="0" name=""/>
        <dsp:cNvSpPr/>
      </dsp:nvSpPr>
      <dsp:spPr>
        <a:xfrm rot="4050000">
          <a:off x="4801052" y="1357313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4822046" y="1383401"/>
        <a:ext cx="158708" cy="172523"/>
      </dsp:txXfrm>
    </dsp:sp>
    <dsp:sp modelId="{752BB03E-8DDC-4F05-B65C-DCC1571627E8}">
      <dsp:nvSpPr>
        <dsp:cNvPr id="0" name=""/>
        <dsp:cNvSpPr/>
      </dsp:nvSpPr>
      <dsp:spPr>
        <a:xfrm>
          <a:off x="4735756" y="1672196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Build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4860524" y="1796964"/>
        <a:ext cx="602432" cy="602432"/>
      </dsp:txXfrm>
    </dsp:sp>
    <dsp:sp modelId="{401CA13C-9346-4067-9113-39612E849770}">
      <dsp:nvSpPr>
        <dsp:cNvPr id="0" name=""/>
        <dsp:cNvSpPr/>
      </dsp:nvSpPr>
      <dsp:spPr>
        <a:xfrm rot="6750000">
          <a:off x="4805963" y="2539651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 dirty="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 rot="10800000">
        <a:off x="4852986" y="2565739"/>
        <a:ext cx="158708" cy="172523"/>
      </dsp:txXfrm>
    </dsp:sp>
    <dsp:sp modelId="{3B441811-5169-447C-8084-6A3481184EBE}">
      <dsp:nvSpPr>
        <dsp:cNvPr id="0" name=""/>
        <dsp:cNvSpPr/>
      </dsp:nvSpPr>
      <dsp:spPr>
        <a:xfrm>
          <a:off x="4246016" y="2854534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Collect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4370784" y="2979302"/>
        <a:ext cx="602432" cy="602432"/>
      </dsp:txXfrm>
    </dsp:sp>
    <dsp:sp modelId="{620ED3CF-BC1C-4A02-859F-BCD994F1CA4E}">
      <dsp:nvSpPr>
        <dsp:cNvPr id="0" name=""/>
        <dsp:cNvSpPr/>
      </dsp:nvSpPr>
      <dsp:spPr>
        <a:xfrm rot="9450000">
          <a:off x="3973397" y="3379163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 rot="10800000">
        <a:off x="4038825" y="3423657"/>
        <a:ext cx="158708" cy="172523"/>
      </dsp:txXfrm>
    </dsp:sp>
    <dsp:sp modelId="{5D0D0158-2878-482C-A9E8-53FE7B89F5FF}">
      <dsp:nvSpPr>
        <dsp:cNvPr id="0" name=""/>
        <dsp:cNvSpPr/>
      </dsp:nvSpPr>
      <dsp:spPr>
        <a:xfrm>
          <a:off x="3063678" y="3344274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Process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3188446" y="3469042"/>
        <a:ext cx="602432" cy="602432"/>
      </dsp:txXfrm>
    </dsp:sp>
    <dsp:sp modelId="{9F038D1C-AB3C-4843-997F-630B0ACC57C9}">
      <dsp:nvSpPr>
        <dsp:cNvPr id="0" name=""/>
        <dsp:cNvSpPr/>
      </dsp:nvSpPr>
      <dsp:spPr>
        <a:xfrm rot="12150000">
          <a:off x="2791059" y="3384074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 dirty="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 rot="10800000">
        <a:off x="2856487" y="3454596"/>
        <a:ext cx="158708" cy="172523"/>
      </dsp:txXfrm>
    </dsp:sp>
    <dsp:sp modelId="{4EFE141C-E119-4585-B6E2-5C83CA829BCA}">
      <dsp:nvSpPr>
        <dsp:cNvPr id="0" name=""/>
        <dsp:cNvSpPr/>
      </dsp:nvSpPr>
      <dsp:spPr>
        <a:xfrm>
          <a:off x="1881340" y="2854534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Analyze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2006108" y="2979302"/>
        <a:ext cx="602432" cy="602432"/>
      </dsp:txXfrm>
    </dsp:sp>
    <dsp:sp modelId="{FC2C1D0A-E3CF-4DFC-940E-A1565DFFE4E7}">
      <dsp:nvSpPr>
        <dsp:cNvPr id="0" name=""/>
        <dsp:cNvSpPr/>
      </dsp:nvSpPr>
      <dsp:spPr>
        <a:xfrm rot="14850000">
          <a:off x="1951547" y="2551508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 rot="10800000">
        <a:off x="1998570" y="2640436"/>
        <a:ext cx="158708" cy="172523"/>
      </dsp:txXfrm>
    </dsp:sp>
    <dsp:sp modelId="{B055BEE3-6474-45BC-BD9C-B6E7B00B3FE3}">
      <dsp:nvSpPr>
        <dsp:cNvPr id="0" name=""/>
        <dsp:cNvSpPr/>
      </dsp:nvSpPr>
      <dsp:spPr>
        <a:xfrm>
          <a:off x="1391600" y="1672196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Disse-minate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1516368" y="1796964"/>
        <a:ext cx="602432" cy="602432"/>
      </dsp:txXfrm>
    </dsp:sp>
    <dsp:sp modelId="{3DEA5752-4726-4E12-834D-8BDCF98E9C73}">
      <dsp:nvSpPr>
        <dsp:cNvPr id="0" name=""/>
        <dsp:cNvSpPr/>
      </dsp:nvSpPr>
      <dsp:spPr>
        <a:xfrm rot="17550000">
          <a:off x="1946636" y="1369170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1967630" y="1458098"/>
        <a:ext cx="158708" cy="172523"/>
      </dsp:txXfrm>
    </dsp:sp>
    <dsp:sp modelId="{8D509E4C-354A-4DE2-9117-252A4C1B5BF7}">
      <dsp:nvSpPr>
        <dsp:cNvPr id="0" name=""/>
        <dsp:cNvSpPr/>
      </dsp:nvSpPr>
      <dsp:spPr>
        <a:xfrm>
          <a:off x="1881340" y="489858"/>
          <a:ext cx="851968" cy="851968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Eva-</a:t>
          </a:r>
          <a:r>
            <a:rPr lang="en-US" sz="1500" kern="1200" dirty="0" err="1">
              <a:solidFill>
                <a:schemeClr val="tx1"/>
              </a:solidFill>
              <a:effectLst/>
              <a:latin typeface="Franklin Gothic Medium Cond" panose="020B0606030402020204" pitchFamily="34" charset="0"/>
              <a:ea typeface="Cambria" panose="02040503050406030204" pitchFamily="18" charset="0"/>
            </a:rPr>
            <a:t>luate</a:t>
          </a:r>
          <a:endParaRPr lang="id-ID" sz="1500" kern="1200" dirty="0">
            <a:solidFill>
              <a:schemeClr val="tx1"/>
            </a:solidFill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2006108" y="614626"/>
        <a:ext cx="602432" cy="602432"/>
      </dsp:txXfrm>
    </dsp:sp>
    <dsp:sp modelId="{23586171-5009-42A6-909E-A8B5348CA196}">
      <dsp:nvSpPr>
        <dsp:cNvPr id="0" name=""/>
        <dsp:cNvSpPr/>
      </dsp:nvSpPr>
      <dsp:spPr>
        <a:xfrm rot="20250000">
          <a:off x="2779202" y="529658"/>
          <a:ext cx="226725" cy="28753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500" kern="1200">
            <a:effectLst/>
            <a:latin typeface="Franklin Gothic Medium Cond" panose="020B0606030402020204" pitchFamily="34" charset="0"/>
            <a:ea typeface="Cambria" panose="02040503050406030204" pitchFamily="18" charset="0"/>
          </a:endParaRPr>
        </a:p>
      </dsp:txBody>
      <dsp:txXfrm>
        <a:off x="2781791" y="600180"/>
        <a:ext cx="158708" cy="172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C84E-EB1B-4B22-8C7E-F77AFB35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DB488-2C80-4CFA-A684-35AD47F38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518B-74C5-4F33-B899-A073A6E6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DB74C-6987-4816-8ACC-B3958A96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C1FCA-5165-4E53-A0CE-FB6A977B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0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11DC-4021-45E8-B01C-065C364E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A178C-73AE-41DA-A85F-6603F5B5A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93322-D5FB-4485-A941-8EC1E761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F4E16-8FCB-4379-9CEC-8FD17569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700CA-3BE0-47CC-87D9-96857132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0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500C8-F5CA-4C15-BEED-35A6B923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7BD26-B7DA-4DCC-8588-E660D3659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C1FEF-B782-4023-B7B1-C5C3D801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0A73-447E-4B1A-8548-3C5C50E3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9988-6C34-497E-85BC-87D1C541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C35-5A53-4FA9-8472-0A2D561F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58"/>
            <a:ext cx="7956665" cy="632402"/>
          </a:xfrm>
        </p:spPr>
        <p:txBody>
          <a:bodyPr>
            <a:noAutofit/>
          </a:bodyPr>
          <a:lstStyle>
            <a:lvl1pPr>
              <a:defRPr sz="3200" b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1DEA-4093-4FF9-87DB-60B1A7F11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E37F9-55CA-42FC-9A44-4E3E2105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9C7E-AA0B-47B2-9F19-1D0264FB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F5E28-098D-407B-AF5B-334E2280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2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B6C2-5209-46CD-B5E2-15C3F4D2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1E2B-9EB3-4BD9-9D42-F2CA29EF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A2B80-3128-4634-92D7-1E2AE205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55B37-4506-41EB-BE7D-58313963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00E8-0DE6-4AC2-BC77-0C5BC308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9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44E37-BB9E-4FF9-91EA-E6299C42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4C30-D087-459D-9EA6-D8A0650FC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19E15-A003-43E9-AF6B-CF36B05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D29F5-6B8D-45BE-8F4D-90A72C63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2819A-3E0D-435F-A8C9-678E4CB8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C64FA-4080-4CDB-A191-43803E43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CA43-7FFD-484D-85AA-D12160D1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C636B-A662-4445-9980-B0DDF4920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A2C0D-9AA8-48D6-832E-75E5D656D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1F493-92F8-40C8-9B17-7C2326D65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A6EA1B-31CD-4634-989B-9004C72A9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E30E5-8A70-4908-9AD5-81E6F3FB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6EE71-1934-4FAE-A455-FCFC0E3B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E7C11-664D-40EA-A806-FD12A262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6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203F-822C-4E3F-832F-0C3BA05F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2F5CB-AC50-4BF1-955D-292263401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EB547-4CC4-460D-8F05-E3B33FC5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8BA13-C840-4633-B37F-E00A3C5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0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500EC-A50B-4451-AA59-9487F0CB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E403D-D337-4E95-813F-3D20F0F6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938D-0DB8-4E32-9D86-DA4EF344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9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3919-737F-4781-8967-A2850EB2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2247-9079-4D0F-98D0-371A48781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19C8B-D77F-43D9-8657-034956FD4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3270F-F214-4D5C-A60B-FC5421EC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A4C27-72C8-4131-872F-D61B8F10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BAD00-DB2F-4248-87AC-4BB012D2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9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1567-FFB6-47DD-B317-1E8456F7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76BC6-8EB3-45ED-9B71-8C57159F0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40ED7-E296-44D9-B876-C712251E4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8A3A4-CA09-430F-B9A9-DC99F9B2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401DC-B908-41AD-AFBA-D79DB16D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6185B-B4B2-4697-8892-356E2046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3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0811C4-E585-401A-889B-57815F639D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F271B-EEC9-4C2B-ADC0-1DCC2D1F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B9CA1-D044-4475-A8AB-6E05B71D1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033BD-15B6-424E-A299-7C4A712FE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2F43C-F7EE-4EEA-A1FE-2B3B185E7229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4B5EC-2756-4524-96E7-A1CA85FF7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4794B-EFD6-4C92-8450-4CA753CE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4574-80EB-44DC-AC19-694994E0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015A36-9AD1-4E6D-B620-C4D27BEBB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F4B9E-7003-49D1-B1A3-6913C2006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03" y="4513442"/>
            <a:ext cx="809516" cy="91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43D09-AC7D-4F43-BC60-DCEB09FBD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88" y="989526"/>
            <a:ext cx="2271672" cy="2575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92EB2-CC58-411D-993E-4754393AE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7330362" y="4513443"/>
            <a:ext cx="775657" cy="917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5FBB3-1D05-4294-8C35-3D5B9B7FC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41" y="331292"/>
            <a:ext cx="1012045" cy="1147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B8F0AB-6008-4E60-B2D3-4EB214E87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23" y="237744"/>
            <a:ext cx="901361" cy="114734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428993C-E316-42F6-B361-453D784EC640}"/>
              </a:ext>
            </a:extLst>
          </p:cNvPr>
          <p:cNvSpPr txBox="1">
            <a:spLocks/>
          </p:cNvSpPr>
          <p:nvPr/>
        </p:nvSpPr>
        <p:spPr>
          <a:xfrm>
            <a:off x="2911876" y="621438"/>
            <a:ext cx="5874112" cy="1301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  <a:latin typeface="+mn-lt"/>
              </a:rPr>
              <a:t>PERAN DAN FUNGSI</a:t>
            </a:r>
            <a:br>
              <a:rPr lang="en-US" sz="4400" b="1" dirty="0">
                <a:solidFill>
                  <a:schemeClr val="bg1"/>
                </a:solidFill>
                <a:latin typeface="+mn-lt"/>
              </a:rPr>
            </a:br>
            <a:r>
              <a:rPr lang="en-US" sz="4400" b="1" dirty="0">
                <a:solidFill>
                  <a:schemeClr val="bg1"/>
                </a:solidFill>
                <a:latin typeface="+mn-lt"/>
              </a:rPr>
              <a:t>INSTITUSI STATISTIK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8808D26-EA2A-49D6-89FD-4918E5E71FDC}"/>
              </a:ext>
            </a:extLst>
          </p:cNvPr>
          <p:cNvSpPr txBox="1">
            <a:spLocks/>
          </p:cNvSpPr>
          <p:nvPr/>
        </p:nvSpPr>
        <p:spPr>
          <a:xfrm>
            <a:off x="2911876" y="2360736"/>
            <a:ext cx="5874112" cy="8011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  <a:latin typeface="+mn-lt"/>
              </a:rPr>
              <a:t>SATU DATA INDONESIA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D9180E-6C9A-4DA4-866D-DE62156FEF3E}"/>
              </a:ext>
            </a:extLst>
          </p:cNvPr>
          <p:cNvSpPr txBox="1">
            <a:spLocks/>
          </p:cNvSpPr>
          <p:nvPr/>
        </p:nvSpPr>
        <p:spPr>
          <a:xfrm>
            <a:off x="3158944" y="2787607"/>
            <a:ext cx="5874112" cy="568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200" b="1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C60C5-B7B7-49D7-8D07-23410BF4D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7" y="810228"/>
            <a:ext cx="4031848" cy="60477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6B8E0-8A2B-483E-A955-55777440350E}"/>
              </a:ext>
            </a:extLst>
          </p:cNvPr>
          <p:cNvSpPr/>
          <p:nvPr/>
        </p:nvSpPr>
        <p:spPr>
          <a:xfrm>
            <a:off x="6096000" y="5746466"/>
            <a:ext cx="3264061" cy="907737"/>
          </a:xfrm>
          <a:prstGeom prst="rect">
            <a:avLst/>
          </a:prstGeom>
          <a:gradFill flip="none" rotWithShape="1">
            <a:gsLst>
              <a:gs pos="0">
                <a:srgbClr val="5B4A94">
                  <a:shade val="30000"/>
                  <a:satMod val="115000"/>
                </a:srgbClr>
              </a:gs>
              <a:gs pos="50000">
                <a:srgbClr val="5B4A94">
                  <a:shade val="67500"/>
                  <a:satMod val="115000"/>
                </a:srgbClr>
              </a:gs>
              <a:gs pos="100000">
                <a:srgbClr val="5B4A94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Ir. </a:t>
            </a:r>
            <a:r>
              <a:rPr lang="en-US" dirty="0" err="1"/>
              <a:t>Hj</a:t>
            </a:r>
            <a:r>
              <a:rPr lang="en-US" dirty="0"/>
              <a:t>. Martini M.S</a:t>
            </a:r>
            <a:br>
              <a:rPr lang="en-US" dirty="0"/>
            </a:br>
            <a:r>
              <a:rPr lang="en-US" dirty="0" err="1"/>
              <a:t>Kepala</a:t>
            </a:r>
            <a:r>
              <a:rPr lang="en-US" dirty="0"/>
              <a:t> BPS Kota Kendari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DCA2D7-0D8C-48D6-A1E8-A5BC7A69D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2675">
            <a:off x="4956502" y="3695028"/>
            <a:ext cx="680674" cy="8664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8D3B45-BE04-47D6-B92E-B93E4F640ABB}"/>
              </a:ext>
            </a:extLst>
          </p:cNvPr>
          <p:cNvSpPr/>
          <p:nvPr/>
        </p:nvSpPr>
        <p:spPr>
          <a:xfrm>
            <a:off x="3546796" y="1836063"/>
            <a:ext cx="1265758" cy="667559"/>
          </a:xfrm>
          <a:prstGeom prst="rect">
            <a:avLst/>
          </a:prstGeom>
          <a:gradFill flip="none" rotWithShape="1">
            <a:gsLst>
              <a:gs pos="0">
                <a:srgbClr val="5B4A94">
                  <a:shade val="30000"/>
                  <a:satMod val="115000"/>
                </a:srgbClr>
              </a:gs>
              <a:gs pos="50000">
                <a:srgbClr val="5B4A94">
                  <a:shade val="67500"/>
                  <a:satMod val="115000"/>
                </a:srgbClr>
              </a:gs>
              <a:gs pos="100000">
                <a:srgbClr val="5B4A94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DALAM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9879567-5ACE-491F-8843-265C9FFE83C0}"/>
              </a:ext>
            </a:extLst>
          </p:cNvPr>
          <p:cNvSpPr txBox="1">
            <a:spLocks/>
          </p:cNvSpPr>
          <p:nvPr/>
        </p:nvSpPr>
        <p:spPr>
          <a:xfrm>
            <a:off x="3911232" y="4534562"/>
            <a:ext cx="3025937" cy="488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</a:rPr>
              <a:t>11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Februari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9988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5" dur="1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13E3D2-0CF5-45F0-A23B-25152A821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3177E-D3E5-4A6B-B29C-FF360A341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8723-3D73-44B0-AD53-E18FC3898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58"/>
            <a:ext cx="8955024" cy="1196294"/>
          </a:xfrm>
        </p:spPr>
        <p:txBody>
          <a:bodyPr/>
          <a:lstStyle/>
          <a:p>
            <a:r>
              <a:rPr lang="en-US" dirty="0"/>
              <a:t>Peran </a:t>
            </a:r>
            <a:r>
              <a:rPr lang="en-US" dirty="0" err="1"/>
              <a:t>Institusi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SSN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Kerangka</a:t>
            </a:r>
            <a:r>
              <a:rPr lang="en-US" dirty="0"/>
              <a:t> SDI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C4AA0D-7274-4E8C-9EAD-D2190846CBDB}"/>
              </a:ext>
            </a:extLst>
          </p:cNvPr>
          <p:cNvGrpSpPr/>
          <p:nvPr/>
        </p:nvGrpSpPr>
        <p:grpSpPr>
          <a:xfrm>
            <a:off x="838200" y="2147977"/>
            <a:ext cx="3327314" cy="3381556"/>
            <a:chOff x="955438" y="1915064"/>
            <a:chExt cx="3327314" cy="33815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D1B712-D3B9-4226-B769-CB397B487EB9}"/>
                </a:ext>
              </a:extLst>
            </p:cNvPr>
            <p:cNvSpPr/>
            <p:nvPr/>
          </p:nvSpPr>
          <p:spPr>
            <a:xfrm>
              <a:off x="957532" y="1915064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7BFD06-BD57-4384-B686-B8E5D909C89A}"/>
                </a:ext>
              </a:extLst>
            </p:cNvPr>
            <p:cNvSpPr/>
            <p:nvPr/>
          </p:nvSpPr>
          <p:spPr>
            <a:xfrm>
              <a:off x="1287846" y="4534408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Pembina Data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57AD12-A880-4C73-9807-54BD7CBA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64" y="2294186"/>
              <a:ext cx="2601181" cy="20728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C39D3B-B7A6-408C-A871-7E87AE0B7638}"/>
                </a:ext>
              </a:extLst>
            </p:cNvPr>
            <p:cNvSpPr/>
            <p:nvPr/>
          </p:nvSpPr>
          <p:spPr>
            <a:xfrm>
              <a:off x="955438" y="5132718"/>
              <a:ext cx="3327314" cy="163902"/>
            </a:xfrm>
            <a:prstGeom prst="rect">
              <a:avLst/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EF2AE-8613-4ADC-BDD5-703184425E50}"/>
              </a:ext>
            </a:extLst>
          </p:cNvPr>
          <p:cNvGrpSpPr/>
          <p:nvPr/>
        </p:nvGrpSpPr>
        <p:grpSpPr>
          <a:xfrm>
            <a:off x="4325588" y="2147977"/>
            <a:ext cx="3327314" cy="3381556"/>
            <a:chOff x="4291084" y="2147977"/>
            <a:chExt cx="3327314" cy="33815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54EF52-8F0A-43F1-BD03-54AD0A2D623E}"/>
                </a:ext>
              </a:extLst>
            </p:cNvPr>
            <p:cNvSpPr/>
            <p:nvPr/>
          </p:nvSpPr>
          <p:spPr>
            <a:xfrm>
              <a:off x="4293178" y="2147977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33F0FA-C100-4475-A4EE-EF791AB9C536}"/>
                </a:ext>
              </a:extLst>
            </p:cNvPr>
            <p:cNvSpPr/>
            <p:nvPr/>
          </p:nvSpPr>
          <p:spPr>
            <a:xfrm>
              <a:off x="4291084" y="5365631"/>
              <a:ext cx="3327314" cy="163902"/>
            </a:xfrm>
            <a:prstGeom prst="rect">
              <a:avLst/>
            </a:prstGeom>
            <a:solidFill>
              <a:srgbClr val="00B05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2BB9FB-CBFA-4675-BDC9-AFE7552A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048" y="2598279"/>
              <a:ext cx="2123783" cy="21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C590FE-CF58-44FE-B728-B87DAFA4F272}"/>
                </a:ext>
              </a:extLst>
            </p:cNvPr>
            <p:cNvSpPr/>
            <p:nvPr/>
          </p:nvSpPr>
          <p:spPr>
            <a:xfrm>
              <a:off x="4623492" y="4767321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 err="1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Walidata</a:t>
              </a:r>
              <a:endParaRPr lang="en-US" sz="2200" dirty="0">
                <a:solidFill>
                  <a:srgbClr val="2791C3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C905A6-4EBB-41A1-818E-6E984E911AB4}"/>
              </a:ext>
            </a:extLst>
          </p:cNvPr>
          <p:cNvGrpSpPr/>
          <p:nvPr/>
        </p:nvGrpSpPr>
        <p:grpSpPr>
          <a:xfrm>
            <a:off x="7819249" y="2147977"/>
            <a:ext cx="3327314" cy="3381556"/>
            <a:chOff x="7750241" y="2147977"/>
            <a:chExt cx="3327314" cy="338155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134127-5904-4EE0-A12C-2AE4EE3498F5}"/>
                </a:ext>
              </a:extLst>
            </p:cNvPr>
            <p:cNvSpPr/>
            <p:nvPr/>
          </p:nvSpPr>
          <p:spPr>
            <a:xfrm>
              <a:off x="7752335" y="2147977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459CD-F30B-4092-AED3-1E0AB23A411E}"/>
                </a:ext>
              </a:extLst>
            </p:cNvPr>
            <p:cNvSpPr/>
            <p:nvPr/>
          </p:nvSpPr>
          <p:spPr>
            <a:xfrm>
              <a:off x="7750241" y="5365631"/>
              <a:ext cx="3327314" cy="163902"/>
            </a:xfrm>
            <a:prstGeom prst="rect">
              <a:avLst/>
            </a:prstGeom>
            <a:solidFill>
              <a:srgbClr val="00B0F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BACCA283-A960-4B16-BAE8-60FCC5FDF7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0055767"/>
                </p:ext>
              </p:extLst>
            </p:nvPr>
          </p:nvGraphicFramePr>
          <p:xfrm>
            <a:off x="8198047" y="2682815"/>
            <a:ext cx="1881099" cy="1930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CorelDRAW" r:id="rId7" imgW="5915652" imgH="6066571" progId="CorelDraw.Graphic.21">
                    <p:embed/>
                  </p:oleObj>
                </mc:Choice>
                <mc:Fallback>
                  <p:oleObj name="CorelDRAW" r:id="rId7" imgW="5915652" imgH="6066571" progId="CorelDraw.Graphic.21">
                    <p:embed/>
                    <p:pic>
                      <p:nvPicPr>
                        <p:cNvPr id="35" name="Object 34">
                          <a:extLst>
                            <a:ext uri="{FF2B5EF4-FFF2-40B4-BE49-F238E27FC236}">
                              <a16:creationId xmlns:a16="http://schemas.microsoft.com/office/drawing/2014/main" id="{337D9C30-EB63-4D13-A4B9-D0B64280E6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198047" y="2682815"/>
                          <a:ext cx="1881099" cy="193018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3C4825-3158-434E-83A8-82656AAB323B}"/>
                </a:ext>
              </a:extLst>
            </p:cNvPr>
            <p:cNvSpPr/>
            <p:nvPr/>
          </p:nvSpPr>
          <p:spPr>
            <a:xfrm>
              <a:off x="8082648" y="4767320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 err="1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Produsen</a:t>
              </a:r>
              <a:r>
                <a:rPr lang="en-US" sz="2200" dirty="0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045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783F55-330B-4F49-BDE0-4FA822294859}"/>
              </a:ext>
            </a:extLst>
          </p:cNvPr>
          <p:cNvSpPr/>
          <p:nvPr/>
        </p:nvSpPr>
        <p:spPr>
          <a:xfrm>
            <a:off x="3536831" y="0"/>
            <a:ext cx="865517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2791C3">
                  <a:alpha val="1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CC9A1-ED09-44FF-AFC6-9AF58A70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6" y="4080162"/>
            <a:ext cx="3250719" cy="1550912"/>
          </a:xfrm>
        </p:spPr>
        <p:txBody>
          <a:bodyPr anchor="t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BPS SEBAGAI PEMBINA DATA STATISTIK: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/>
              <a:t>REGULASI</a:t>
            </a:r>
            <a:endParaRPr lang="en-US" sz="24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CA5514-F977-4C97-B5FF-F105ACD52640}"/>
              </a:ext>
            </a:extLst>
          </p:cNvPr>
          <p:cNvGrpSpPr/>
          <p:nvPr/>
        </p:nvGrpSpPr>
        <p:grpSpPr>
          <a:xfrm>
            <a:off x="4413821" y="641173"/>
            <a:ext cx="6932174" cy="1375008"/>
            <a:chOff x="4413821" y="641173"/>
            <a:chExt cx="6932174" cy="137500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FAF44-3368-4DEC-B829-8A7AFD5EDBA8}"/>
                </a:ext>
              </a:extLst>
            </p:cNvPr>
            <p:cNvGrpSpPr/>
            <p:nvPr/>
          </p:nvGrpSpPr>
          <p:grpSpPr>
            <a:xfrm>
              <a:off x="4413821" y="641173"/>
              <a:ext cx="6932174" cy="1375008"/>
              <a:chOff x="3950807" y="717373"/>
              <a:chExt cx="6932174" cy="1375008"/>
            </a:xfrm>
          </p:grpSpPr>
          <p:sp>
            <p:nvSpPr>
              <p:cNvPr id="40" name="Rectangle: Single Corner Snipped 39">
                <a:extLst>
                  <a:ext uri="{FF2B5EF4-FFF2-40B4-BE49-F238E27FC236}">
                    <a16:creationId xmlns:a16="http://schemas.microsoft.com/office/drawing/2014/main" id="{77E07E14-9BEB-42D8-A601-5359C0C677E1}"/>
                  </a:ext>
                </a:extLst>
              </p:cNvPr>
              <p:cNvSpPr/>
              <p:nvPr/>
            </p:nvSpPr>
            <p:spPr>
              <a:xfrm flipV="1">
                <a:off x="4884257" y="717374"/>
                <a:ext cx="5998724" cy="1375007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1" name="Rectangle: Single Corner Snipped 40">
                <a:extLst>
                  <a:ext uri="{FF2B5EF4-FFF2-40B4-BE49-F238E27FC236}">
                    <a16:creationId xmlns:a16="http://schemas.microsoft.com/office/drawing/2014/main" id="{42B09838-4443-4DAB-9C83-AFD3B6B4B7EA}"/>
                  </a:ext>
                </a:extLst>
              </p:cNvPr>
              <p:cNvSpPr/>
              <p:nvPr/>
            </p:nvSpPr>
            <p:spPr>
              <a:xfrm flipH="1">
                <a:off x="3950807" y="717373"/>
                <a:ext cx="933450" cy="1375007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A48D56-29A1-4C22-B068-23F7742815DD}"/>
                </a:ext>
              </a:extLst>
            </p:cNvPr>
            <p:cNvSpPr/>
            <p:nvPr/>
          </p:nvSpPr>
          <p:spPr>
            <a:xfrm>
              <a:off x="5347271" y="684435"/>
              <a:ext cx="5889459" cy="120802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Pasal 31 UU 16/1997</a:t>
              </a:r>
            </a:p>
            <a:p>
              <a:pPr marL="92075" algn="just">
                <a:buClr>
                  <a:srgbClr val="FFFF00"/>
                </a:buClr>
              </a:pPr>
              <a:r>
                <a:rPr lang="nl-NL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Badan melakukan pembinaan </a:t>
              </a:r>
              <a:r>
                <a:rPr lang="nl-N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agar lebih meningkatkan kontribusi dan apresiasi masyarakat terhadap statistik, mengembangkan sistem statistik nasional, dan mendukung pembangunan nasional. 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37593F4-A1EB-410F-ACAE-836BD579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703758" cy="797843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29C8E5-71D5-4284-AF53-36543DBD3D20}"/>
                </a:ext>
              </a:extLst>
            </p:cNvPr>
            <p:cNvSpPr/>
            <p:nvPr/>
          </p:nvSpPr>
          <p:spPr>
            <a:xfrm>
              <a:off x="4658079" y="815093"/>
              <a:ext cx="489236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AB59F9-0E2E-441E-852B-5C1CB629AFFE}"/>
              </a:ext>
            </a:extLst>
          </p:cNvPr>
          <p:cNvGrpSpPr/>
          <p:nvPr/>
        </p:nvGrpSpPr>
        <p:grpSpPr>
          <a:xfrm>
            <a:off x="4413821" y="2179784"/>
            <a:ext cx="6932174" cy="1217480"/>
            <a:chOff x="4413821" y="2179784"/>
            <a:chExt cx="6932174" cy="12174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CE73E97-338D-4103-8336-DCEADE4B6569}"/>
                </a:ext>
              </a:extLst>
            </p:cNvPr>
            <p:cNvGrpSpPr/>
            <p:nvPr/>
          </p:nvGrpSpPr>
          <p:grpSpPr>
            <a:xfrm>
              <a:off x="4413821" y="2179784"/>
              <a:ext cx="6932174" cy="1137226"/>
              <a:chOff x="3735826" y="2128163"/>
              <a:chExt cx="6932174" cy="1375008"/>
            </a:xfrm>
          </p:grpSpPr>
          <p:sp>
            <p:nvSpPr>
              <p:cNvPr id="42" name="Rectangle: Single Corner Snipped 41">
                <a:extLst>
                  <a:ext uri="{FF2B5EF4-FFF2-40B4-BE49-F238E27FC236}">
                    <a16:creationId xmlns:a16="http://schemas.microsoft.com/office/drawing/2014/main" id="{29FD11EF-E415-4D95-8BA4-8585DD5FAA00}"/>
                  </a:ext>
                </a:extLst>
              </p:cNvPr>
              <p:cNvSpPr/>
              <p:nvPr/>
            </p:nvSpPr>
            <p:spPr>
              <a:xfrm flipV="1">
                <a:off x="4669276" y="2128164"/>
                <a:ext cx="5998724" cy="1375007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3" name="Rectangle: Single Corner Snipped 42">
                <a:extLst>
                  <a:ext uri="{FF2B5EF4-FFF2-40B4-BE49-F238E27FC236}">
                    <a16:creationId xmlns:a16="http://schemas.microsoft.com/office/drawing/2014/main" id="{9DF90CA1-67C6-4A24-9958-D8B19C0DCED4}"/>
                  </a:ext>
                </a:extLst>
              </p:cNvPr>
              <p:cNvSpPr/>
              <p:nvPr/>
            </p:nvSpPr>
            <p:spPr>
              <a:xfrm flipH="1">
                <a:off x="3735826" y="2128163"/>
                <a:ext cx="933450" cy="1375007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CC0EF1-47B6-4E9C-9752-79E33F6CE441}"/>
                </a:ext>
              </a:extLst>
            </p:cNvPr>
            <p:cNvSpPr/>
            <p:nvPr/>
          </p:nvSpPr>
          <p:spPr>
            <a:xfrm>
              <a:off x="5347271" y="2255783"/>
              <a:ext cx="5889458" cy="9925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Pasal 58 PP 51/1999</a:t>
              </a:r>
            </a:p>
            <a:p>
              <a:pPr marL="92075" algn="just">
                <a:buClr>
                  <a:srgbClr val="FFFF00"/>
                </a:buClr>
              </a:pPr>
              <a:r>
                <a:rPr lang="nl-NL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BPS melakukan pembinaan </a:t>
              </a:r>
              <a:r>
                <a:rPr lang="nl-N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bekerja sama dengan instansi pemerintah, perguruan tinggi, lembaga swasta, dan atau Unsur Masyarakat lainnya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E80DAAE0-4ACC-4073-B9D4-D714EC79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718" y="2393844"/>
              <a:ext cx="703758" cy="797843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908FAE-3766-4974-BB13-3EB161E615CC}"/>
                </a:ext>
              </a:extLst>
            </p:cNvPr>
            <p:cNvSpPr/>
            <p:nvPr/>
          </p:nvSpPr>
          <p:spPr>
            <a:xfrm>
              <a:off x="4543974" y="2196935"/>
              <a:ext cx="707246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6F9CAC4-E53F-43AB-8106-2DEF3DB41DCD}"/>
              </a:ext>
            </a:extLst>
          </p:cNvPr>
          <p:cNvGrpSpPr/>
          <p:nvPr/>
        </p:nvGrpSpPr>
        <p:grpSpPr>
          <a:xfrm>
            <a:off x="4413821" y="3480612"/>
            <a:ext cx="6932174" cy="1375007"/>
            <a:chOff x="4413821" y="3480612"/>
            <a:chExt cx="6932174" cy="137500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341A0E-07A5-4956-994B-9EDF9AE3170E}"/>
                </a:ext>
              </a:extLst>
            </p:cNvPr>
            <p:cNvGrpSpPr/>
            <p:nvPr/>
          </p:nvGrpSpPr>
          <p:grpSpPr>
            <a:xfrm>
              <a:off x="4413821" y="3480612"/>
              <a:ext cx="6932174" cy="1375007"/>
              <a:chOff x="3735826" y="3704773"/>
              <a:chExt cx="6932174" cy="1375008"/>
            </a:xfrm>
          </p:grpSpPr>
          <p:sp>
            <p:nvSpPr>
              <p:cNvPr id="44" name="Rectangle: Single Corner Snipped 43">
                <a:extLst>
                  <a:ext uri="{FF2B5EF4-FFF2-40B4-BE49-F238E27FC236}">
                    <a16:creationId xmlns:a16="http://schemas.microsoft.com/office/drawing/2014/main" id="{9150FEE9-27B3-4C91-8B0C-C810A4BAB464}"/>
                  </a:ext>
                </a:extLst>
              </p:cNvPr>
              <p:cNvSpPr/>
              <p:nvPr/>
            </p:nvSpPr>
            <p:spPr>
              <a:xfrm flipV="1">
                <a:off x="4669276" y="3704774"/>
                <a:ext cx="5998724" cy="1375007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5" name="Rectangle: Single Corner Snipped 44">
                <a:extLst>
                  <a:ext uri="{FF2B5EF4-FFF2-40B4-BE49-F238E27FC236}">
                    <a16:creationId xmlns:a16="http://schemas.microsoft.com/office/drawing/2014/main" id="{D35D7D8F-DA18-4379-B42B-D7D085FC853D}"/>
                  </a:ext>
                </a:extLst>
              </p:cNvPr>
              <p:cNvSpPr/>
              <p:nvPr/>
            </p:nvSpPr>
            <p:spPr>
              <a:xfrm flipH="1">
                <a:off x="3735826" y="3704773"/>
                <a:ext cx="933450" cy="1375007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2F16F0-5E2B-493A-A2D3-2BD9FFFF0F11}"/>
                </a:ext>
              </a:extLst>
            </p:cNvPr>
            <p:cNvSpPr/>
            <p:nvPr/>
          </p:nvSpPr>
          <p:spPr>
            <a:xfrm>
              <a:off x="5347272" y="3518620"/>
              <a:ext cx="5889458" cy="120802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Pasal 3 PP 12/2017</a:t>
              </a:r>
            </a:p>
            <a:p>
              <a:pPr marL="92075" algn="just">
                <a:buClr>
                  <a:srgbClr val="FFFF00"/>
                </a:buClr>
              </a:pPr>
              <a:r>
                <a:rPr lang="nl-N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Pembinaan Penyelenggaraan Pemerintahan Daerah Provinsi, dilaksanakan oleh Menteri, untuk pembinaan umum; dan Menteri teknis/kepala lembaga pemerintah nonkementerian, untuk pembinaan teknis;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3669D0D-0A93-4074-8DA8-32B984301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618" y="3823311"/>
              <a:ext cx="703758" cy="797843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5A0926-8DF9-4E85-98B1-418837B5CA24}"/>
                </a:ext>
              </a:extLst>
            </p:cNvPr>
            <p:cNvSpPr/>
            <p:nvPr/>
          </p:nvSpPr>
          <p:spPr>
            <a:xfrm>
              <a:off x="4523646" y="3626402"/>
              <a:ext cx="73770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B7E2DC-080D-46D2-99AA-40BC547C9301}"/>
              </a:ext>
            </a:extLst>
          </p:cNvPr>
          <p:cNvGrpSpPr/>
          <p:nvPr/>
        </p:nvGrpSpPr>
        <p:grpSpPr>
          <a:xfrm>
            <a:off x="4413821" y="5002266"/>
            <a:ext cx="6932174" cy="1282626"/>
            <a:chOff x="4413821" y="5002266"/>
            <a:chExt cx="6932174" cy="128262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03896E2-649E-4F3E-B69D-EAD5B64464A8}"/>
                </a:ext>
              </a:extLst>
            </p:cNvPr>
            <p:cNvGrpSpPr/>
            <p:nvPr/>
          </p:nvGrpSpPr>
          <p:grpSpPr>
            <a:xfrm>
              <a:off x="4413821" y="5002266"/>
              <a:ext cx="6932174" cy="1282626"/>
              <a:chOff x="3735826" y="5281383"/>
              <a:chExt cx="6932174" cy="1375008"/>
            </a:xfrm>
          </p:grpSpPr>
          <p:sp>
            <p:nvSpPr>
              <p:cNvPr id="46" name="Rectangle: Single Corner Snipped 45">
                <a:extLst>
                  <a:ext uri="{FF2B5EF4-FFF2-40B4-BE49-F238E27FC236}">
                    <a16:creationId xmlns:a16="http://schemas.microsoft.com/office/drawing/2014/main" id="{4CA6D9A2-80AE-4F8D-B609-8AFF638274CF}"/>
                  </a:ext>
                </a:extLst>
              </p:cNvPr>
              <p:cNvSpPr/>
              <p:nvPr/>
            </p:nvSpPr>
            <p:spPr>
              <a:xfrm flipV="1">
                <a:off x="4669276" y="5281384"/>
                <a:ext cx="5998724" cy="1375007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  <p:sp>
            <p:nvSpPr>
              <p:cNvPr id="47" name="Rectangle: Single Corner Snipped 46">
                <a:extLst>
                  <a:ext uri="{FF2B5EF4-FFF2-40B4-BE49-F238E27FC236}">
                    <a16:creationId xmlns:a16="http://schemas.microsoft.com/office/drawing/2014/main" id="{32CBCC94-3E46-444A-A74E-12C26FA11878}"/>
                  </a:ext>
                </a:extLst>
              </p:cNvPr>
              <p:cNvSpPr/>
              <p:nvPr/>
            </p:nvSpPr>
            <p:spPr>
              <a:xfrm flipH="1">
                <a:off x="3735826" y="5281383"/>
                <a:ext cx="933450" cy="1375007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30EADB-EA91-4006-A638-914FC600749B}"/>
                </a:ext>
              </a:extLst>
            </p:cNvPr>
            <p:cNvSpPr/>
            <p:nvPr/>
          </p:nvSpPr>
          <p:spPr>
            <a:xfrm>
              <a:off x="5387397" y="5023394"/>
              <a:ext cx="5849333" cy="120802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Pasal 13 Perpres 39/2019</a:t>
              </a:r>
            </a:p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Untuk data statistik tingkat pusat, Pembina Data Statistik tingkat pusat kegiatan statistik yaitu </a:t>
              </a:r>
              <a:r>
                <a:rPr lang="nl-NL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badan yang melaksanakan tugas pemerintahan di bidang kegiatan statistik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FFD1178-9719-4DBC-89C8-F3F0357B6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518" y="5243253"/>
              <a:ext cx="703758" cy="797843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ED885FC-B7A8-4FDA-8CF3-F312F0C6FFAE}"/>
                </a:ext>
              </a:extLst>
            </p:cNvPr>
            <p:cNvSpPr/>
            <p:nvPr/>
          </p:nvSpPr>
          <p:spPr>
            <a:xfrm>
              <a:off x="4493700" y="5046344"/>
              <a:ext cx="787395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4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A236F26-9F77-4686-B6F9-2997A22F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56" y="5848746"/>
            <a:ext cx="809516" cy="9177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99CD74-60C4-406D-BAC5-AE541787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11140015" y="5848747"/>
            <a:ext cx="775657" cy="9177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054B81-8920-433F-8E4C-EF455110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38" y="379061"/>
            <a:ext cx="703758" cy="7978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1EFEE5A-0240-41C7-A3C6-287DF3E76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20" y="285513"/>
            <a:ext cx="626790" cy="79784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2A045F5-D60D-4430-A545-00AD8D9A00FD}"/>
              </a:ext>
            </a:extLst>
          </p:cNvPr>
          <p:cNvGrpSpPr/>
          <p:nvPr/>
        </p:nvGrpSpPr>
        <p:grpSpPr>
          <a:xfrm>
            <a:off x="296072" y="967209"/>
            <a:ext cx="2887075" cy="2934140"/>
            <a:chOff x="955438" y="1915064"/>
            <a:chExt cx="3327314" cy="33815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306160-90CA-419B-95C2-3B6160E54DD3}"/>
                </a:ext>
              </a:extLst>
            </p:cNvPr>
            <p:cNvSpPr/>
            <p:nvPr/>
          </p:nvSpPr>
          <p:spPr>
            <a:xfrm>
              <a:off x="957532" y="1915064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47EC9A5-AC02-4691-90BA-C1F07DECF7B8}"/>
                </a:ext>
              </a:extLst>
            </p:cNvPr>
            <p:cNvSpPr/>
            <p:nvPr/>
          </p:nvSpPr>
          <p:spPr>
            <a:xfrm>
              <a:off x="1287846" y="4534408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Pembina Data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CF7527B-7A68-4234-9393-080EE02B7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64" y="2294186"/>
              <a:ext cx="2601181" cy="20728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E07B235-36D6-43E5-BE15-577D8C1E4A69}"/>
                </a:ext>
              </a:extLst>
            </p:cNvPr>
            <p:cNvSpPr/>
            <p:nvPr/>
          </p:nvSpPr>
          <p:spPr>
            <a:xfrm>
              <a:off x="955438" y="5132718"/>
              <a:ext cx="3327314" cy="163902"/>
            </a:xfrm>
            <a:prstGeom prst="rect">
              <a:avLst/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12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783F55-330B-4F49-BDE0-4FA822294859}"/>
              </a:ext>
            </a:extLst>
          </p:cNvPr>
          <p:cNvSpPr/>
          <p:nvPr/>
        </p:nvSpPr>
        <p:spPr>
          <a:xfrm>
            <a:off x="3536831" y="0"/>
            <a:ext cx="865517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2791C3">
                  <a:alpha val="1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CA5514-F977-4C97-B5FF-F105ACD52640}"/>
              </a:ext>
            </a:extLst>
          </p:cNvPr>
          <p:cNvGrpSpPr/>
          <p:nvPr/>
        </p:nvGrpSpPr>
        <p:grpSpPr>
          <a:xfrm>
            <a:off x="4475078" y="788337"/>
            <a:ext cx="6932174" cy="1015663"/>
            <a:chOff x="4413821" y="865668"/>
            <a:chExt cx="6932174" cy="92629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BFAF44-3368-4DEC-B829-8A7AFD5EDBA8}"/>
                </a:ext>
              </a:extLst>
            </p:cNvPr>
            <p:cNvGrpSpPr/>
            <p:nvPr/>
          </p:nvGrpSpPr>
          <p:grpSpPr>
            <a:xfrm>
              <a:off x="4413821" y="938522"/>
              <a:ext cx="6932174" cy="802864"/>
              <a:chOff x="3950807" y="1014722"/>
              <a:chExt cx="6932174" cy="802864"/>
            </a:xfrm>
          </p:grpSpPr>
          <p:sp>
            <p:nvSpPr>
              <p:cNvPr id="40" name="Rectangle: Single Corner Snipped 39">
                <a:extLst>
                  <a:ext uri="{FF2B5EF4-FFF2-40B4-BE49-F238E27FC236}">
                    <a16:creationId xmlns:a16="http://schemas.microsoft.com/office/drawing/2014/main" id="{77E07E14-9BEB-42D8-A601-5359C0C677E1}"/>
                  </a:ext>
                </a:extLst>
              </p:cNvPr>
              <p:cNvSpPr/>
              <p:nvPr/>
            </p:nvSpPr>
            <p:spPr>
              <a:xfrm flipV="1">
                <a:off x="4884257" y="1014722"/>
                <a:ext cx="5998724" cy="802862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: Single Corner Snipped 40">
                <a:extLst>
                  <a:ext uri="{FF2B5EF4-FFF2-40B4-BE49-F238E27FC236}">
                    <a16:creationId xmlns:a16="http://schemas.microsoft.com/office/drawing/2014/main" id="{42B09838-4443-4DAB-9C83-AFD3B6B4B7EA}"/>
                  </a:ext>
                </a:extLst>
              </p:cNvPr>
              <p:cNvSpPr/>
              <p:nvPr/>
            </p:nvSpPr>
            <p:spPr>
              <a:xfrm flipH="1">
                <a:off x="3950807" y="1014724"/>
                <a:ext cx="933450" cy="802862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A48D56-29A1-4C22-B068-23F7742815DD}"/>
                </a:ext>
              </a:extLst>
            </p:cNvPr>
            <p:cNvSpPr/>
            <p:nvPr/>
          </p:nvSpPr>
          <p:spPr>
            <a:xfrm>
              <a:off x="5347271" y="1049856"/>
              <a:ext cx="5889459" cy="4771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Menetapkan </a:t>
              </a: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standar data </a:t>
              </a: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yang berlaku lintas instansi pusat dan atau daerah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37593F4-A1EB-410F-ACAE-836BD579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597254" cy="67710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29C8E5-71D5-4284-AF53-36543DBD3D20}"/>
                </a:ext>
              </a:extLst>
            </p:cNvPr>
            <p:cNvSpPr/>
            <p:nvPr/>
          </p:nvSpPr>
          <p:spPr>
            <a:xfrm>
              <a:off x="4672948" y="865668"/>
              <a:ext cx="415197" cy="9262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1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A236F26-9F77-4686-B6F9-2997A22F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56" y="5848746"/>
            <a:ext cx="809516" cy="9177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99CD74-60C4-406D-BAC5-AE541787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11140015" y="5848747"/>
            <a:ext cx="775657" cy="9177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054B81-8920-433F-8E4C-EF455110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38" y="379061"/>
            <a:ext cx="703758" cy="7978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1EFEE5A-0240-41C7-A3C6-287DF3E76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20" y="285513"/>
            <a:ext cx="626790" cy="797843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1EAB7F7F-9591-4EFF-A79B-47DFB2DA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6" y="4080162"/>
            <a:ext cx="3250719" cy="1550912"/>
          </a:xfrm>
        </p:spPr>
        <p:txBody>
          <a:bodyPr anchor="t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BPS SEBAGAI PEMBINA DATA STATISTIK: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/>
              <a:t>TUGAS</a:t>
            </a:r>
            <a:endParaRPr lang="en-US" sz="24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B19CF58-EB2C-48AD-A331-4745B3AED566}"/>
              </a:ext>
            </a:extLst>
          </p:cNvPr>
          <p:cNvGrpSpPr/>
          <p:nvPr/>
        </p:nvGrpSpPr>
        <p:grpSpPr>
          <a:xfrm>
            <a:off x="296072" y="967209"/>
            <a:ext cx="2887075" cy="2934140"/>
            <a:chOff x="955438" y="1915064"/>
            <a:chExt cx="3327314" cy="33815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66726C-1B26-4F3B-83E7-7C738AF6B7FC}"/>
                </a:ext>
              </a:extLst>
            </p:cNvPr>
            <p:cNvSpPr/>
            <p:nvPr/>
          </p:nvSpPr>
          <p:spPr>
            <a:xfrm>
              <a:off x="957532" y="1915064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2E8EE98-C51F-4268-BE53-3E33C3505C53}"/>
                </a:ext>
              </a:extLst>
            </p:cNvPr>
            <p:cNvSpPr/>
            <p:nvPr/>
          </p:nvSpPr>
          <p:spPr>
            <a:xfrm>
              <a:off x="1287846" y="4534408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Pembina Data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FEF3B87-26E4-4187-904D-3B228B9B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64" y="2294186"/>
              <a:ext cx="2601181" cy="2072800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0100E84-41D7-438D-A90D-931A9521ED60}"/>
                </a:ext>
              </a:extLst>
            </p:cNvPr>
            <p:cNvSpPr/>
            <p:nvPr/>
          </p:nvSpPr>
          <p:spPr>
            <a:xfrm>
              <a:off x="955438" y="5132718"/>
              <a:ext cx="3327314" cy="163902"/>
            </a:xfrm>
            <a:prstGeom prst="rect">
              <a:avLst/>
            </a:prstGeom>
            <a:solidFill>
              <a:schemeClr val="accent4"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651FEFF-C342-4D4F-BD36-9C02D1E57DD7}"/>
              </a:ext>
            </a:extLst>
          </p:cNvPr>
          <p:cNvGrpSpPr/>
          <p:nvPr/>
        </p:nvGrpSpPr>
        <p:grpSpPr>
          <a:xfrm>
            <a:off x="4475078" y="1815182"/>
            <a:ext cx="6932174" cy="1015663"/>
            <a:chOff x="4413821" y="865668"/>
            <a:chExt cx="6932174" cy="926294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0805226-F6B1-4B88-ACAE-C9F271A435FF}"/>
                </a:ext>
              </a:extLst>
            </p:cNvPr>
            <p:cNvGrpSpPr/>
            <p:nvPr/>
          </p:nvGrpSpPr>
          <p:grpSpPr>
            <a:xfrm>
              <a:off x="4413821" y="938522"/>
              <a:ext cx="6932174" cy="802864"/>
              <a:chOff x="3950807" y="1014722"/>
              <a:chExt cx="6932174" cy="802864"/>
            </a:xfrm>
          </p:grpSpPr>
          <p:sp>
            <p:nvSpPr>
              <p:cNvPr id="135" name="Rectangle: Single Corner Snipped 134">
                <a:extLst>
                  <a:ext uri="{FF2B5EF4-FFF2-40B4-BE49-F238E27FC236}">
                    <a16:creationId xmlns:a16="http://schemas.microsoft.com/office/drawing/2014/main" id="{AFB2D2C1-906B-46C0-AECC-2700AE97CB82}"/>
                  </a:ext>
                </a:extLst>
              </p:cNvPr>
              <p:cNvSpPr/>
              <p:nvPr/>
            </p:nvSpPr>
            <p:spPr>
              <a:xfrm flipV="1">
                <a:off x="4884257" y="1014722"/>
                <a:ext cx="5998724" cy="802862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Rectangle: Single Corner Snipped 135">
                <a:extLst>
                  <a:ext uri="{FF2B5EF4-FFF2-40B4-BE49-F238E27FC236}">
                    <a16:creationId xmlns:a16="http://schemas.microsoft.com/office/drawing/2014/main" id="{0BDD2221-76A9-441E-BFC9-FEC7B1A6DB33}"/>
                  </a:ext>
                </a:extLst>
              </p:cNvPr>
              <p:cNvSpPr/>
              <p:nvPr/>
            </p:nvSpPr>
            <p:spPr>
              <a:xfrm flipH="1">
                <a:off x="3950807" y="1014724"/>
                <a:ext cx="933450" cy="802862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2BDABD8-F754-4963-B377-F35D6D89352A}"/>
                </a:ext>
              </a:extLst>
            </p:cNvPr>
            <p:cNvSpPr/>
            <p:nvPr/>
          </p:nvSpPr>
          <p:spPr>
            <a:xfrm>
              <a:off x="5347271" y="1049856"/>
              <a:ext cx="5889459" cy="4771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Menetapkan </a:t>
              </a: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struktur yang baku </a:t>
              </a: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dan </a:t>
              </a: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format baku dari metadata</a:t>
              </a: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 yang berlaku lintas instansi pusat dan atau daerah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FE64340-3D0C-4AC3-9E2B-252022E1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597254" cy="677100"/>
            </a:xfrm>
            <a:prstGeom prst="rect">
              <a:avLst/>
            </a:prstGeom>
          </p:spPr>
        </p:pic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0A44711-CAED-4899-840B-3D9EC6C16D81}"/>
                </a:ext>
              </a:extLst>
            </p:cNvPr>
            <p:cNvSpPr/>
            <p:nvPr/>
          </p:nvSpPr>
          <p:spPr>
            <a:xfrm>
              <a:off x="4672948" y="865668"/>
              <a:ext cx="415197" cy="9262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2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7BDB6A4-0124-48E3-81C8-D2F72E860C88}"/>
              </a:ext>
            </a:extLst>
          </p:cNvPr>
          <p:cNvGrpSpPr/>
          <p:nvPr/>
        </p:nvGrpSpPr>
        <p:grpSpPr>
          <a:xfrm>
            <a:off x="4475078" y="2842027"/>
            <a:ext cx="6932174" cy="1015663"/>
            <a:chOff x="4413821" y="865668"/>
            <a:chExt cx="6932174" cy="92629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268AF8B-5425-4860-BC7B-918CE526CCA1}"/>
                </a:ext>
              </a:extLst>
            </p:cNvPr>
            <p:cNvGrpSpPr/>
            <p:nvPr/>
          </p:nvGrpSpPr>
          <p:grpSpPr>
            <a:xfrm>
              <a:off x="4413821" y="938522"/>
              <a:ext cx="6932174" cy="802864"/>
              <a:chOff x="3950807" y="1014722"/>
              <a:chExt cx="6932174" cy="802864"/>
            </a:xfrm>
          </p:grpSpPr>
          <p:sp>
            <p:nvSpPr>
              <p:cNvPr id="142" name="Rectangle: Single Corner Snipped 141">
                <a:extLst>
                  <a:ext uri="{FF2B5EF4-FFF2-40B4-BE49-F238E27FC236}">
                    <a16:creationId xmlns:a16="http://schemas.microsoft.com/office/drawing/2014/main" id="{AC8200E7-66ED-4530-B8D1-4947D8C35B06}"/>
                  </a:ext>
                </a:extLst>
              </p:cNvPr>
              <p:cNvSpPr/>
              <p:nvPr/>
            </p:nvSpPr>
            <p:spPr>
              <a:xfrm flipV="1">
                <a:off x="4884257" y="1014722"/>
                <a:ext cx="5998724" cy="802862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Rectangle: Single Corner Snipped 142">
                <a:extLst>
                  <a:ext uri="{FF2B5EF4-FFF2-40B4-BE49-F238E27FC236}">
                    <a16:creationId xmlns:a16="http://schemas.microsoft.com/office/drawing/2014/main" id="{3439C2C2-3351-4BA8-9C15-F8651BB0F882}"/>
                  </a:ext>
                </a:extLst>
              </p:cNvPr>
              <p:cNvSpPr/>
              <p:nvPr/>
            </p:nvSpPr>
            <p:spPr>
              <a:xfrm flipH="1">
                <a:off x="3950807" y="1014724"/>
                <a:ext cx="933450" cy="802862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E8F6B33-61D2-492F-80B2-F423B8DEC060}"/>
                </a:ext>
              </a:extLst>
            </p:cNvPr>
            <p:cNvSpPr/>
            <p:nvPr/>
          </p:nvSpPr>
          <p:spPr>
            <a:xfrm>
              <a:off x="5347271" y="1049856"/>
              <a:ext cx="5889459" cy="4771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Memberikan </a:t>
              </a: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rekomendasi</a:t>
              </a: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 dalam proses perencanaan pengumpulan data oleh K/L/D/I</a:t>
              </a:r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0F34107A-AA7B-4CE1-AB95-8A441DE6C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597254" cy="67710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AE34EDA-3F7B-41F1-8D75-5F15947B50EC}"/>
                </a:ext>
              </a:extLst>
            </p:cNvPr>
            <p:cNvSpPr/>
            <p:nvPr/>
          </p:nvSpPr>
          <p:spPr>
            <a:xfrm>
              <a:off x="4672948" y="865668"/>
              <a:ext cx="415197" cy="9262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DB651F7-D20C-491F-9A04-44EB9769E817}"/>
              </a:ext>
            </a:extLst>
          </p:cNvPr>
          <p:cNvGrpSpPr/>
          <p:nvPr/>
        </p:nvGrpSpPr>
        <p:grpSpPr>
          <a:xfrm>
            <a:off x="4475078" y="3868872"/>
            <a:ext cx="6932174" cy="1015663"/>
            <a:chOff x="4413821" y="865668"/>
            <a:chExt cx="6932174" cy="92629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6E7533C-CF22-4A63-9DAF-83E45AC38621}"/>
                </a:ext>
              </a:extLst>
            </p:cNvPr>
            <p:cNvGrpSpPr/>
            <p:nvPr/>
          </p:nvGrpSpPr>
          <p:grpSpPr>
            <a:xfrm>
              <a:off x="4413821" y="938522"/>
              <a:ext cx="6932174" cy="802864"/>
              <a:chOff x="3950807" y="1014722"/>
              <a:chExt cx="6932174" cy="802864"/>
            </a:xfrm>
          </p:grpSpPr>
          <p:sp>
            <p:nvSpPr>
              <p:cNvPr id="149" name="Rectangle: Single Corner Snipped 148">
                <a:extLst>
                  <a:ext uri="{FF2B5EF4-FFF2-40B4-BE49-F238E27FC236}">
                    <a16:creationId xmlns:a16="http://schemas.microsoft.com/office/drawing/2014/main" id="{49A0379E-49B8-4E67-8F7B-C8125DD1AA5E}"/>
                  </a:ext>
                </a:extLst>
              </p:cNvPr>
              <p:cNvSpPr/>
              <p:nvPr/>
            </p:nvSpPr>
            <p:spPr>
              <a:xfrm flipV="1">
                <a:off x="4884257" y="1014722"/>
                <a:ext cx="5998724" cy="802862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0" name="Rectangle: Single Corner Snipped 149">
                <a:extLst>
                  <a:ext uri="{FF2B5EF4-FFF2-40B4-BE49-F238E27FC236}">
                    <a16:creationId xmlns:a16="http://schemas.microsoft.com/office/drawing/2014/main" id="{11D4FC38-331D-4B63-9964-3C66AE836983}"/>
                  </a:ext>
                </a:extLst>
              </p:cNvPr>
              <p:cNvSpPr/>
              <p:nvPr/>
            </p:nvSpPr>
            <p:spPr>
              <a:xfrm flipH="1">
                <a:off x="3950807" y="1014724"/>
                <a:ext cx="933450" cy="802862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CB2578-7593-4907-AE0D-A63CD0CA1A12}"/>
                </a:ext>
              </a:extLst>
            </p:cNvPr>
            <p:cNvSpPr/>
            <p:nvPr/>
          </p:nvSpPr>
          <p:spPr>
            <a:xfrm>
              <a:off x="5347271" y="1049856"/>
              <a:ext cx="5889459" cy="4771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Melakukan </a:t>
              </a:r>
              <a:r>
                <a:rPr lang="nl-NL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pemeriksaan ulang </a:t>
              </a:r>
              <a:r>
                <a:rPr lang="nl-NL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terhadap data prioritas (Perpres SDI pasal 13 ayat 1)</a:t>
              </a:r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FE7B59F0-DFB9-4C16-81C7-28BD3C032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597254" cy="677100"/>
            </a:xfrm>
            <a:prstGeom prst="rect">
              <a:avLst/>
            </a:prstGeom>
          </p:spPr>
        </p:pic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DE90E5B-0821-4737-AB9E-4515B085240F}"/>
                </a:ext>
              </a:extLst>
            </p:cNvPr>
            <p:cNvSpPr/>
            <p:nvPr/>
          </p:nvSpPr>
          <p:spPr>
            <a:xfrm>
              <a:off x="4672948" y="865668"/>
              <a:ext cx="415197" cy="9262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4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E3B57E3-8A13-45F0-84E3-D17027C37A85}"/>
              </a:ext>
            </a:extLst>
          </p:cNvPr>
          <p:cNvGrpSpPr/>
          <p:nvPr/>
        </p:nvGrpSpPr>
        <p:grpSpPr>
          <a:xfrm>
            <a:off x="4475078" y="4895717"/>
            <a:ext cx="6932174" cy="1015663"/>
            <a:chOff x="4413821" y="865668"/>
            <a:chExt cx="6932174" cy="926294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072D765-E80B-48B6-B016-F4F81AF085AE}"/>
                </a:ext>
              </a:extLst>
            </p:cNvPr>
            <p:cNvGrpSpPr/>
            <p:nvPr/>
          </p:nvGrpSpPr>
          <p:grpSpPr>
            <a:xfrm>
              <a:off x="4413821" y="938522"/>
              <a:ext cx="6932174" cy="802864"/>
              <a:chOff x="3950807" y="1014722"/>
              <a:chExt cx="6932174" cy="802864"/>
            </a:xfrm>
          </p:grpSpPr>
          <p:sp>
            <p:nvSpPr>
              <p:cNvPr id="156" name="Rectangle: Single Corner Snipped 155">
                <a:extLst>
                  <a:ext uri="{FF2B5EF4-FFF2-40B4-BE49-F238E27FC236}">
                    <a16:creationId xmlns:a16="http://schemas.microsoft.com/office/drawing/2014/main" id="{747353E5-6161-47B3-B706-E3853075FF3F}"/>
                  </a:ext>
                </a:extLst>
              </p:cNvPr>
              <p:cNvSpPr/>
              <p:nvPr/>
            </p:nvSpPr>
            <p:spPr>
              <a:xfrm flipV="1">
                <a:off x="4884257" y="1014722"/>
                <a:ext cx="5998724" cy="802862"/>
              </a:xfrm>
              <a:prstGeom prst="snip1Rect">
                <a:avLst/>
              </a:prstGeom>
              <a:solidFill>
                <a:srgbClr val="00206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Rectangle: Single Corner Snipped 156">
                <a:extLst>
                  <a:ext uri="{FF2B5EF4-FFF2-40B4-BE49-F238E27FC236}">
                    <a16:creationId xmlns:a16="http://schemas.microsoft.com/office/drawing/2014/main" id="{DBC6154C-4D95-4501-BEC2-B0E66625C0A4}"/>
                  </a:ext>
                </a:extLst>
              </p:cNvPr>
              <p:cNvSpPr/>
              <p:nvPr/>
            </p:nvSpPr>
            <p:spPr>
              <a:xfrm flipH="1">
                <a:off x="3950807" y="1014724"/>
                <a:ext cx="933450" cy="802862"/>
              </a:xfrm>
              <a:prstGeom prst="snip1Rect">
                <a:avLst>
                  <a:gd name="adj" fmla="val 25851"/>
                </a:avLst>
              </a:prstGeom>
              <a:gradFill flip="none" rotWithShape="1">
                <a:gsLst>
                  <a:gs pos="0">
                    <a:srgbClr val="D14E2D"/>
                  </a:gs>
                  <a:gs pos="100000">
                    <a:srgbClr val="D8902C"/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FC10C56-4697-4004-8FCD-FF7DD4EF1F26}"/>
                </a:ext>
              </a:extLst>
            </p:cNvPr>
            <p:cNvSpPr/>
            <p:nvPr/>
          </p:nvSpPr>
          <p:spPr>
            <a:xfrm>
              <a:off x="5347271" y="1049856"/>
              <a:ext cx="5889459" cy="47718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just">
                <a:spcAft>
                  <a:spcPts val="300"/>
                </a:spcAft>
                <a:buClr>
                  <a:srgbClr val="FFFF00"/>
                </a:buClr>
              </a:pPr>
              <a:r>
                <a:rPr lang="sv-SE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Melakukan </a:t>
              </a:r>
              <a:r>
                <a:rPr lang="sv-SE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pembinaan penyelenggaraan SDI </a:t>
              </a:r>
              <a:r>
                <a:rPr lang="sv-SE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sesuai dengan ketentuan peraturan perundang-undangan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B95B36B-3C23-482A-AF90-54BBF8FD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818" y="1012002"/>
              <a:ext cx="597254" cy="677100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8433EC9-AFAC-4D56-990F-29B6439EF741}"/>
                </a:ext>
              </a:extLst>
            </p:cNvPr>
            <p:cNvSpPr/>
            <p:nvPr/>
          </p:nvSpPr>
          <p:spPr>
            <a:xfrm>
              <a:off x="4672948" y="865668"/>
              <a:ext cx="415197" cy="9262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7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783F55-330B-4F49-BDE0-4FA822294859}"/>
              </a:ext>
            </a:extLst>
          </p:cNvPr>
          <p:cNvSpPr/>
          <p:nvPr/>
        </p:nvSpPr>
        <p:spPr>
          <a:xfrm>
            <a:off x="3536831" y="0"/>
            <a:ext cx="865517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2791C3">
                  <a:alpha val="1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CC9A1-ED09-44FF-AFC6-9AF58A70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4" y="4502989"/>
            <a:ext cx="3250719" cy="1112494"/>
          </a:xfrm>
        </p:spPr>
        <p:txBody>
          <a:bodyPr anchor="t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TUGAS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/>
              <a:t>WALIDATA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A236F26-9F77-4686-B6F9-2997A22F8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56" y="5848746"/>
            <a:ext cx="809516" cy="9177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99CD74-60C4-406D-BAC5-AE541787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11140015" y="5848747"/>
            <a:ext cx="775657" cy="9177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054B81-8920-433F-8E4C-EF455110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38" y="379061"/>
            <a:ext cx="703758" cy="7978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1EFEE5A-0240-41C7-A3C6-287DF3E76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20" y="285513"/>
            <a:ext cx="626790" cy="7978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FBC5CA-ADAC-4D22-BE64-C6138B95B9FB}"/>
              </a:ext>
            </a:extLst>
          </p:cNvPr>
          <p:cNvGrpSpPr/>
          <p:nvPr/>
        </p:nvGrpSpPr>
        <p:grpSpPr>
          <a:xfrm>
            <a:off x="273684" y="1297941"/>
            <a:ext cx="2992198" cy="3040977"/>
            <a:chOff x="4291084" y="2147977"/>
            <a:chExt cx="3327314" cy="33815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C8A8AA-0774-480D-A39D-E0809C244A65}"/>
                </a:ext>
              </a:extLst>
            </p:cNvPr>
            <p:cNvSpPr/>
            <p:nvPr/>
          </p:nvSpPr>
          <p:spPr>
            <a:xfrm>
              <a:off x="4293178" y="2147977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4D2563-FF84-49CC-8F4E-008E706A2096}"/>
                </a:ext>
              </a:extLst>
            </p:cNvPr>
            <p:cNvSpPr/>
            <p:nvPr/>
          </p:nvSpPr>
          <p:spPr>
            <a:xfrm>
              <a:off x="4291084" y="5365631"/>
              <a:ext cx="3327314" cy="163902"/>
            </a:xfrm>
            <a:prstGeom prst="rect">
              <a:avLst/>
            </a:prstGeom>
            <a:solidFill>
              <a:srgbClr val="00B05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1B19D9-6118-4A69-A6FB-E3302714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048" y="2598279"/>
              <a:ext cx="2123783" cy="2123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58F122-81E3-420B-9ED2-71E09456B411}"/>
                </a:ext>
              </a:extLst>
            </p:cNvPr>
            <p:cNvSpPr/>
            <p:nvPr/>
          </p:nvSpPr>
          <p:spPr>
            <a:xfrm>
              <a:off x="4623492" y="4767321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 err="1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Walidata</a:t>
              </a:r>
              <a:endParaRPr lang="en-US" sz="2200" dirty="0">
                <a:solidFill>
                  <a:srgbClr val="2791C3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15B627C-8795-475E-9F16-1B00B2469B6E}"/>
              </a:ext>
            </a:extLst>
          </p:cNvPr>
          <p:cNvGrpSpPr/>
          <p:nvPr/>
        </p:nvGrpSpPr>
        <p:grpSpPr>
          <a:xfrm>
            <a:off x="4398110" y="3458231"/>
            <a:ext cx="6932174" cy="2244902"/>
            <a:chOff x="4398110" y="3458231"/>
            <a:chExt cx="6932174" cy="22449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49FC76-99CA-456B-87A0-676A1C41936C}"/>
                </a:ext>
              </a:extLst>
            </p:cNvPr>
            <p:cNvGrpSpPr/>
            <p:nvPr/>
          </p:nvGrpSpPr>
          <p:grpSpPr>
            <a:xfrm>
              <a:off x="4398110" y="3458231"/>
              <a:ext cx="6932174" cy="2244902"/>
              <a:chOff x="4413821" y="641173"/>
              <a:chExt cx="6932174" cy="224490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680179F-14FA-45CB-B01F-2C7D090A891B}"/>
                  </a:ext>
                </a:extLst>
              </p:cNvPr>
              <p:cNvGrpSpPr/>
              <p:nvPr/>
            </p:nvGrpSpPr>
            <p:grpSpPr>
              <a:xfrm>
                <a:off x="4413821" y="641173"/>
                <a:ext cx="6932174" cy="2244902"/>
                <a:chOff x="4413821" y="641173"/>
                <a:chExt cx="6932174" cy="19357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134D6E9C-223B-45DF-B5E5-7E5F1525909A}"/>
                    </a:ext>
                  </a:extLst>
                </p:cNvPr>
                <p:cNvGrpSpPr/>
                <p:nvPr/>
              </p:nvGrpSpPr>
              <p:grpSpPr>
                <a:xfrm>
                  <a:off x="4413821" y="641173"/>
                  <a:ext cx="6932174" cy="1935720"/>
                  <a:chOff x="3950807" y="717373"/>
                  <a:chExt cx="6932174" cy="1935720"/>
                </a:xfrm>
              </p:grpSpPr>
              <p:sp>
                <p:nvSpPr>
                  <p:cNvPr id="78" name="Rectangle: Single Corner Snipped 77">
                    <a:extLst>
                      <a:ext uri="{FF2B5EF4-FFF2-40B4-BE49-F238E27FC236}">
                        <a16:creationId xmlns:a16="http://schemas.microsoft.com/office/drawing/2014/main" id="{43253FA1-207A-41D5-9ABF-F45900B9B199}"/>
                      </a:ext>
                    </a:extLst>
                  </p:cNvPr>
                  <p:cNvSpPr/>
                  <p:nvPr/>
                </p:nvSpPr>
                <p:spPr>
                  <a:xfrm flipV="1">
                    <a:off x="4884257" y="717373"/>
                    <a:ext cx="5998724" cy="1935720"/>
                  </a:xfrm>
                  <a:prstGeom prst="snip1Rect">
                    <a:avLst/>
                  </a:prstGeom>
                  <a:solidFill>
                    <a:srgbClr val="002060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  <p:sp>
                <p:nvSpPr>
                  <p:cNvPr id="79" name="Rectangle: Single Corner Snipped 78">
                    <a:extLst>
                      <a:ext uri="{FF2B5EF4-FFF2-40B4-BE49-F238E27FC236}">
                        <a16:creationId xmlns:a16="http://schemas.microsoft.com/office/drawing/2014/main" id="{88EB0AB2-7394-4A14-A071-28792C564316}"/>
                      </a:ext>
                    </a:extLst>
                  </p:cNvPr>
                  <p:cNvSpPr/>
                  <p:nvPr/>
                </p:nvSpPr>
                <p:spPr>
                  <a:xfrm flipH="1">
                    <a:off x="3950807" y="717373"/>
                    <a:ext cx="933450" cy="1935720"/>
                  </a:xfrm>
                  <a:prstGeom prst="snip1Rect">
                    <a:avLst>
                      <a:gd name="adj" fmla="val 25851"/>
                    </a:avLst>
                  </a:prstGeom>
                  <a:gradFill flip="none" rotWithShape="1">
                    <a:gsLst>
                      <a:gs pos="0">
                        <a:srgbClr val="D14E2D"/>
                      </a:gs>
                      <a:gs pos="100000">
                        <a:srgbClr val="D8902C"/>
                      </a:gs>
                    </a:gsLst>
                    <a:lin ang="132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</p:grp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2AF5305-FBA6-4217-BE71-C731424CEB9A}"/>
                    </a:ext>
                  </a:extLst>
                </p:cNvPr>
                <p:cNvSpPr/>
                <p:nvPr/>
              </p:nvSpPr>
              <p:spPr>
                <a:xfrm>
                  <a:off x="5361837" y="703221"/>
                  <a:ext cx="5889459" cy="175819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>
                    <a:spcAft>
                      <a:spcPts val="300"/>
                    </a:spcAft>
                    <a:buClr>
                      <a:srgbClr val="FFFF00"/>
                    </a:buClr>
                  </a:pP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WALIDATA </a:t>
                  </a:r>
                  <a:r>
                    <a:rPr lang="nl-NL" sz="16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TINGKAT DAERAH </a:t>
                  </a: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MEMPUNYAI TUGAS: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memeriksa kesesuaian Data yang disampaikan oleh Produsen Data tingkat daerah sesuai dengan prinsip Satu Data Indonesia;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menyebarluaskan Data dan Metadata di portal Satu Data Indonesia; dan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membantu Pembina Data tingkat daerah dalam membina Produsen Data tingkat daerah.</a:t>
                  </a:r>
                </a:p>
              </p:txBody>
            </p:sp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741AD86C-97A5-44A4-8646-64B2A3708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0818" y="1324103"/>
                  <a:ext cx="703758" cy="554673"/>
                </a:xfrm>
                <a:prstGeom prst="rect">
                  <a:avLst/>
                </a:prstGeom>
              </p:spPr>
            </p:pic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D4D53D5-3048-4FCB-B6B1-C9ED088A1F8C}"/>
                  </a:ext>
                </a:extLst>
              </p:cNvPr>
              <p:cNvSpPr/>
              <p:nvPr/>
            </p:nvSpPr>
            <p:spPr>
              <a:xfrm>
                <a:off x="5448300" y="109052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FF140CB-1206-4210-81AC-65441CAF35C6}"/>
                  </a:ext>
                </a:extLst>
              </p:cNvPr>
              <p:cNvSpPr/>
              <p:nvPr/>
            </p:nvSpPr>
            <p:spPr>
              <a:xfrm>
                <a:off x="5439966" y="1819851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CD8FD89-2A92-47FD-869E-525982DCD861}"/>
                  </a:ext>
                </a:extLst>
              </p:cNvPr>
              <p:cNvSpPr/>
              <p:nvPr/>
            </p:nvSpPr>
            <p:spPr>
              <a:xfrm>
                <a:off x="5439966" y="2320818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01E72D-0859-417B-B399-61AC5B2A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292568">
              <a:off x="4572316" y="4088342"/>
              <a:ext cx="655742" cy="77585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114969-CDB7-4E8C-895F-4046FDFABEC4}"/>
              </a:ext>
            </a:extLst>
          </p:cNvPr>
          <p:cNvGrpSpPr/>
          <p:nvPr/>
        </p:nvGrpSpPr>
        <p:grpSpPr>
          <a:xfrm>
            <a:off x="4398110" y="938880"/>
            <a:ext cx="6932174" cy="2244902"/>
            <a:chOff x="4398110" y="938880"/>
            <a:chExt cx="6932174" cy="22449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EEE712-2498-4AA1-A8C9-5937A546803F}"/>
                </a:ext>
              </a:extLst>
            </p:cNvPr>
            <p:cNvGrpSpPr/>
            <p:nvPr/>
          </p:nvGrpSpPr>
          <p:grpSpPr>
            <a:xfrm>
              <a:off x="4398110" y="938880"/>
              <a:ext cx="6932174" cy="2244902"/>
              <a:chOff x="4413821" y="641173"/>
              <a:chExt cx="6932174" cy="224490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CCA5514-F977-4C97-B5FF-F105ACD52640}"/>
                  </a:ext>
                </a:extLst>
              </p:cNvPr>
              <p:cNvGrpSpPr/>
              <p:nvPr/>
            </p:nvGrpSpPr>
            <p:grpSpPr>
              <a:xfrm>
                <a:off x="4413821" y="641173"/>
                <a:ext cx="6932174" cy="2244902"/>
                <a:chOff x="4413821" y="641173"/>
                <a:chExt cx="6932174" cy="193572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5BFAF44-3368-4DEC-B829-8A7AFD5EDBA8}"/>
                    </a:ext>
                  </a:extLst>
                </p:cNvPr>
                <p:cNvGrpSpPr/>
                <p:nvPr/>
              </p:nvGrpSpPr>
              <p:grpSpPr>
                <a:xfrm>
                  <a:off x="4413821" y="641173"/>
                  <a:ext cx="6932174" cy="1935720"/>
                  <a:chOff x="3950807" y="717373"/>
                  <a:chExt cx="6932174" cy="1935720"/>
                </a:xfrm>
              </p:grpSpPr>
              <p:sp>
                <p:nvSpPr>
                  <p:cNvPr id="40" name="Rectangle: Single Corner Snipped 39">
                    <a:extLst>
                      <a:ext uri="{FF2B5EF4-FFF2-40B4-BE49-F238E27FC236}">
                        <a16:creationId xmlns:a16="http://schemas.microsoft.com/office/drawing/2014/main" id="{77E07E14-9BEB-42D8-A601-5359C0C677E1}"/>
                      </a:ext>
                    </a:extLst>
                  </p:cNvPr>
                  <p:cNvSpPr/>
                  <p:nvPr/>
                </p:nvSpPr>
                <p:spPr>
                  <a:xfrm flipV="1">
                    <a:off x="4884257" y="717373"/>
                    <a:ext cx="5998724" cy="1935720"/>
                  </a:xfrm>
                  <a:prstGeom prst="snip1Rect">
                    <a:avLst/>
                  </a:prstGeom>
                  <a:solidFill>
                    <a:srgbClr val="002060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  <p:sp>
                <p:nvSpPr>
                  <p:cNvPr id="41" name="Rectangle: Single Corner Snipped 40">
                    <a:extLst>
                      <a:ext uri="{FF2B5EF4-FFF2-40B4-BE49-F238E27FC236}">
                        <a16:creationId xmlns:a16="http://schemas.microsoft.com/office/drawing/2014/main" id="{42B09838-4443-4DAB-9C83-AFD3B6B4B7EA}"/>
                      </a:ext>
                    </a:extLst>
                  </p:cNvPr>
                  <p:cNvSpPr/>
                  <p:nvPr/>
                </p:nvSpPr>
                <p:spPr>
                  <a:xfrm flipH="1">
                    <a:off x="3950807" y="717373"/>
                    <a:ext cx="933450" cy="1935720"/>
                  </a:xfrm>
                  <a:prstGeom prst="snip1Rect">
                    <a:avLst>
                      <a:gd name="adj" fmla="val 25851"/>
                    </a:avLst>
                  </a:prstGeom>
                  <a:gradFill flip="none" rotWithShape="1">
                    <a:gsLst>
                      <a:gs pos="0">
                        <a:srgbClr val="D14E2D"/>
                      </a:gs>
                      <a:gs pos="100000">
                        <a:srgbClr val="D8902C"/>
                      </a:gs>
                    </a:gsLst>
                    <a:lin ang="132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CA48D56-29A1-4C22-B068-23F7742815DD}"/>
                    </a:ext>
                  </a:extLst>
                </p:cNvPr>
                <p:cNvSpPr/>
                <p:nvPr/>
              </p:nvSpPr>
              <p:spPr>
                <a:xfrm>
                  <a:off x="5361837" y="796107"/>
                  <a:ext cx="5889459" cy="157242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>
                    <a:spcAft>
                      <a:spcPts val="300"/>
                    </a:spcAft>
                    <a:buClr>
                      <a:srgbClr val="FFFF00"/>
                    </a:buClr>
                  </a:pP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WALIDATA </a:t>
                  </a:r>
                  <a:r>
                    <a:rPr lang="nl-NL" sz="16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TINGKAT PUSAT </a:t>
                  </a: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MEMPUNYAI TUGAS: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mengumpulkan, memeriksa kesesuaian Data, dan mengelola Data yang disampaikan oleh Produsen Data sesuai dengan prinsip Satu Data Indonesia;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menyebarluaskan Data, Metadata, Kode Referensi, dan Data Induk di Portal Satu Data Indonesia; dan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membantu Pembina Data dalam membina Produsen Data. 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37593F4-A1EB-410F-ACAE-836BD579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0818" y="1324103"/>
                  <a:ext cx="703758" cy="554673"/>
                </a:xfrm>
                <a:prstGeom prst="rect">
                  <a:avLst/>
                </a:prstGeom>
              </p:spPr>
            </p:pic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3E86C4-C8FB-43CC-88B8-7928FA9CB3DE}"/>
                  </a:ext>
                </a:extLst>
              </p:cNvPr>
              <p:cNvSpPr/>
              <p:nvPr/>
            </p:nvSpPr>
            <p:spPr>
              <a:xfrm>
                <a:off x="5448300" y="120482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9B8BE10-087E-402C-80F7-20F071647FF5}"/>
                  </a:ext>
                </a:extLst>
              </p:cNvPr>
              <p:cNvSpPr/>
              <p:nvPr/>
            </p:nvSpPr>
            <p:spPr>
              <a:xfrm>
                <a:off x="5439966" y="1924626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444446D-6CDB-4C55-8246-4AEFE7113613}"/>
                  </a:ext>
                </a:extLst>
              </p:cNvPr>
              <p:cNvSpPr/>
              <p:nvPr/>
            </p:nvSpPr>
            <p:spPr>
              <a:xfrm>
                <a:off x="5439966" y="240654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90BF00E-5643-403E-B0D3-DEF5DA0B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292568">
              <a:off x="4559115" y="1598491"/>
              <a:ext cx="655742" cy="775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7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783F55-330B-4F49-BDE0-4FA822294859}"/>
              </a:ext>
            </a:extLst>
          </p:cNvPr>
          <p:cNvSpPr/>
          <p:nvPr/>
        </p:nvSpPr>
        <p:spPr>
          <a:xfrm>
            <a:off x="3536831" y="0"/>
            <a:ext cx="865517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2791C3">
                  <a:alpha val="15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CC9A1-ED09-44FF-AFC6-9AF58A70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4" y="4502989"/>
            <a:ext cx="3250719" cy="1112494"/>
          </a:xfrm>
        </p:spPr>
        <p:txBody>
          <a:bodyPr anchor="t"/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TUGAS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/>
              <a:t>PRODUSEN DATA</a:t>
            </a:r>
            <a:endParaRPr lang="en-US" sz="2400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A236F26-9F77-4686-B6F9-2997A22F8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56" y="5848746"/>
            <a:ext cx="809516" cy="9177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B99CD74-60C4-406D-BAC5-AE5417875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11140015" y="5848747"/>
            <a:ext cx="775657" cy="9177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054B81-8920-433F-8E4C-EF455110F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38" y="379061"/>
            <a:ext cx="703758" cy="7978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1EFEE5A-0240-41C7-A3C6-287DF3E76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320" y="285513"/>
            <a:ext cx="626790" cy="7978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15B627C-8795-475E-9F16-1B00B2469B6E}"/>
              </a:ext>
            </a:extLst>
          </p:cNvPr>
          <p:cNvGrpSpPr/>
          <p:nvPr/>
        </p:nvGrpSpPr>
        <p:grpSpPr>
          <a:xfrm>
            <a:off x="4398110" y="3458231"/>
            <a:ext cx="6932174" cy="2244902"/>
            <a:chOff x="4398110" y="3458231"/>
            <a:chExt cx="6932174" cy="22449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C49FC76-99CA-456B-87A0-676A1C41936C}"/>
                </a:ext>
              </a:extLst>
            </p:cNvPr>
            <p:cNvGrpSpPr/>
            <p:nvPr/>
          </p:nvGrpSpPr>
          <p:grpSpPr>
            <a:xfrm>
              <a:off x="4398110" y="3458231"/>
              <a:ext cx="6932174" cy="2244902"/>
              <a:chOff x="4413821" y="641173"/>
              <a:chExt cx="6932174" cy="224490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680179F-14FA-45CB-B01F-2C7D090A891B}"/>
                  </a:ext>
                </a:extLst>
              </p:cNvPr>
              <p:cNvGrpSpPr/>
              <p:nvPr/>
            </p:nvGrpSpPr>
            <p:grpSpPr>
              <a:xfrm>
                <a:off x="4413821" y="641173"/>
                <a:ext cx="6932174" cy="2244902"/>
                <a:chOff x="4413821" y="641173"/>
                <a:chExt cx="6932174" cy="19357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134D6E9C-223B-45DF-B5E5-7E5F1525909A}"/>
                    </a:ext>
                  </a:extLst>
                </p:cNvPr>
                <p:cNvGrpSpPr/>
                <p:nvPr/>
              </p:nvGrpSpPr>
              <p:grpSpPr>
                <a:xfrm>
                  <a:off x="4413821" y="641173"/>
                  <a:ext cx="6932174" cy="1935720"/>
                  <a:chOff x="3950807" y="717373"/>
                  <a:chExt cx="6932174" cy="1935720"/>
                </a:xfrm>
              </p:grpSpPr>
              <p:sp>
                <p:nvSpPr>
                  <p:cNvPr id="78" name="Rectangle: Single Corner Snipped 77">
                    <a:extLst>
                      <a:ext uri="{FF2B5EF4-FFF2-40B4-BE49-F238E27FC236}">
                        <a16:creationId xmlns:a16="http://schemas.microsoft.com/office/drawing/2014/main" id="{43253FA1-207A-41D5-9ABF-F45900B9B199}"/>
                      </a:ext>
                    </a:extLst>
                  </p:cNvPr>
                  <p:cNvSpPr/>
                  <p:nvPr/>
                </p:nvSpPr>
                <p:spPr>
                  <a:xfrm flipV="1">
                    <a:off x="4884257" y="717373"/>
                    <a:ext cx="5998724" cy="1935720"/>
                  </a:xfrm>
                  <a:prstGeom prst="snip1Rect">
                    <a:avLst/>
                  </a:prstGeom>
                  <a:solidFill>
                    <a:srgbClr val="002060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  <p:sp>
                <p:nvSpPr>
                  <p:cNvPr id="79" name="Rectangle: Single Corner Snipped 78">
                    <a:extLst>
                      <a:ext uri="{FF2B5EF4-FFF2-40B4-BE49-F238E27FC236}">
                        <a16:creationId xmlns:a16="http://schemas.microsoft.com/office/drawing/2014/main" id="{88EB0AB2-7394-4A14-A071-28792C564316}"/>
                      </a:ext>
                    </a:extLst>
                  </p:cNvPr>
                  <p:cNvSpPr/>
                  <p:nvPr/>
                </p:nvSpPr>
                <p:spPr>
                  <a:xfrm flipH="1">
                    <a:off x="3950807" y="717373"/>
                    <a:ext cx="933450" cy="1935720"/>
                  </a:xfrm>
                  <a:prstGeom prst="snip1Rect">
                    <a:avLst>
                      <a:gd name="adj" fmla="val 25851"/>
                    </a:avLst>
                  </a:prstGeom>
                  <a:gradFill flip="none" rotWithShape="1">
                    <a:gsLst>
                      <a:gs pos="0">
                        <a:srgbClr val="D14E2D"/>
                      </a:gs>
                      <a:gs pos="100000">
                        <a:srgbClr val="D8902C"/>
                      </a:gs>
                    </a:gsLst>
                    <a:lin ang="132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</p:grp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2AF5305-FBA6-4217-BE71-C731424CEB9A}"/>
                    </a:ext>
                  </a:extLst>
                </p:cNvPr>
                <p:cNvSpPr/>
                <p:nvPr/>
              </p:nvSpPr>
              <p:spPr>
                <a:xfrm>
                  <a:off x="5361837" y="703221"/>
                  <a:ext cx="5889459" cy="175819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>
                    <a:spcAft>
                      <a:spcPts val="300"/>
                    </a:spcAft>
                    <a:buClr>
                      <a:srgbClr val="FFFF00"/>
                    </a:buClr>
                  </a:pP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PRODUSEN DATA </a:t>
                  </a:r>
                  <a:r>
                    <a:rPr lang="nl-NL" sz="16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TINGKAT DAERAH </a:t>
                  </a: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MEMPUNYAI TUGAS: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memberikan masukan kepada Pembina Data tingkat daerah mengenai Standar Data, Metadata, dan Interoperabilitas Data;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menghasilkan Data sesuai dengan prinsip Satu Data Indonesia; dan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menyampaikan Data beserta Metadata kepada Walidata tingkat daerah.</a:t>
                  </a:r>
                </a:p>
              </p:txBody>
            </p:sp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741AD86C-97A5-44A4-8646-64B2A37087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0818" y="1324103"/>
                  <a:ext cx="703758" cy="554673"/>
                </a:xfrm>
                <a:prstGeom prst="rect">
                  <a:avLst/>
                </a:prstGeom>
              </p:spPr>
            </p:pic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D4D53D5-3048-4FCB-B6B1-C9ED088A1F8C}"/>
                  </a:ext>
                </a:extLst>
              </p:cNvPr>
              <p:cNvSpPr/>
              <p:nvPr/>
            </p:nvSpPr>
            <p:spPr>
              <a:xfrm>
                <a:off x="5448300" y="109052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FF140CB-1206-4210-81AC-65441CAF35C6}"/>
                  </a:ext>
                </a:extLst>
              </p:cNvPr>
              <p:cNvSpPr/>
              <p:nvPr/>
            </p:nvSpPr>
            <p:spPr>
              <a:xfrm>
                <a:off x="5439966" y="1819851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CD8FD89-2A92-47FD-869E-525982DCD861}"/>
                  </a:ext>
                </a:extLst>
              </p:cNvPr>
              <p:cNvSpPr/>
              <p:nvPr/>
            </p:nvSpPr>
            <p:spPr>
              <a:xfrm>
                <a:off x="5439966" y="2320818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01E72D-0859-417B-B399-61AC5B2A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292568">
              <a:off x="4572316" y="4088342"/>
              <a:ext cx="655742" cy="77585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114969-CDB7-4E8C-895F-4046FDFABEC4}"/>
              </a:ext>
            </a:extLst>
          </p:cNvPr>
          <p:cNvGrpSpPr/>
          <p:nvPr/>
        </p:nvGrpSpPr>
        <p:grpSpPr>
          <a:xfrm>
            <a:off x="4398110" y="938880"/>
            <a:ext cx="6932174" cy="2244902"/>
            <a:chOff x="4398110" y="938880"/>
            <a:chExt cx="6932174" cy="22449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EEE712-2498-4AA1-A8C9-5937A546803F}"/>
                </a:ext>
              </a:extLst>
            </p:cNvPr>
            <p:cNvGrpSpPr/>
            <p:nvPr/>
          </p:nvGrpSpPr>
          <p:grpSpPr>
            <a:xfrm>
              <a:off x="4398110" y="938880"/>
              <a:ext cx="6932174" cy="2244902"/>
              <a:chOff x="4413821" y="641173"/>
              <a:chExt cx="6932174" cy="2244902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CCA5514-F977-4C97-B5FF-F105ACD52640}"/>
                  </a:ext>
                </a:extLst>
              </p:cNvPr>
              <p:cNvGrpSpPr/>
              <p:nvPr/>
            </p:nvGrpSpPr>
            <p:grpSpPr>
              <a:xfrm>
                <a:off x="4413821" y="641173"/>
                <a:ext cx="6932174" cy="2244902"/>
                <a:chOff x="4413821" y="641173"/>
                <a:chExt cx="6932174" cy="193572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5BFAF44-3368-4DEC-B829-8A7AFD5EDBA8}"/>
                    </a:ext>
                  </a:extLst>
                </p:cNvPr>
                <p:cNvGrpSpPr/>
                <p:nvPr/>
              </p:nvGrpSpPr>
              <p:grpSpPr>
                <a:xfrm>
                  <a:off x="4413821" y="641173"/>
                  <a:ext cx="6932174" cy="1935720"/>
                  <a:chOff x="3950807" y="717373"/>
                  <a:chExt cx="6932174" cy="1935720"/>
                </a:xfrm>
              </p:grpSpPr>
              <p:sp>
                <p:nvSpPr>
                  <p:cNvPr id="40" name="Rectangle: Single Corner Snipped 39">
                    <a:extLst>
                      <a:ext uri="{FF2B5EF4-FFF2-40B4-BE49-F238E27FC236}">
                        <a16:creationId xmlns:a16="http://schemas.microsoft.com/office/drawing/2014/main" id="{77E07E14-9BEB-42D8-A601-5359C0C677E1}"/>
                      </a:ext>
                    </a:extLst>
                  </p:cNvPr>
                  <p:cNvSpPr/>
                  <p:nvPr/>
                </p:nvSpPr>
                <p:spPr>
                  <a:xfrm flipV="1">
                    <a:off x="4884257" y="717373"/>
                    <a:ext cx="5998724" cy="1935720"/>
                  </a:xfrm>
                  <a:prstGeom prst="snip1Rect">
                    <a:avLst/>
                  </a:prstGeom>
                  <a:solidFill>
                    <a:srgbClr val="002060">
                      <a:alpha val="69804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  <p:sp>
                <p:nvSpPr>
                  <p:cNvPr id="41" name="Rectangle: Single Corner Snipped 40">
                    <a:extLst>
                      <a:ext uri="{FF2B5EF4-FFF2-40B4-BE49-F238E27FC236}">
                        <a16:creationId xmlns:a16="http://schemas.microsoft.com/office/drawing/2014/main" id="{42B09838-4443-4DAB-9C83-AFD3B6B4B7EA}"/>
                      </a:ext>
                    </a:extLst>
                  </p:cNvPr>
                  <p:cNvSpPr/>
                  <p:nvPr/>
                </p:nvSpPr>
                <p:spPr>
                  <a:xfrm flipH="1">
                    <a:off x="3950807" y="717373"/>
                    <a:ext cx="933450" cy="1935720"/>
                  </a:xfrm>
                  <a:prstGeom prst="snip1Rect">
                    <a:avLst>
                      <a:gd name="adj" fmla="val 25851"/>
                    </a:avLst>
                  </a:prstGeom>
                  <a:gradFill flip="none" rotWithShape="1">
                    <a:gsLst>
                      <a:gs pos="0">
                        <a:srgbClr val="D14E2D"/>
                      </a:gs>
                      <a:gs pos="100000">
                        <a:srgbClr val="D8902C"/>
                      </a:gs>
                    </a:gsLst>
                    <a:lin ang="132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"/>
                  </a:p>
                </p:txBody>
              </p:sp>
            </p:grp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CA48D56-29A1-4C22-B068-23F7742815DD}"/>
                    </a:ext>
                  </a:extLst>
                </p:cNvPr>
                <p:cNvSpPr/>
                <p:nvPr/>
              </p:nvSpPr>
              <p:spPr>
                <a:xfrm>
                  <a:off x="5361837" y="796107"/>
                  <a:ext cx="5889459" cy="157242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>
                    <a:spcAft>
                      <a:spcPts val="300"/>
                    </a:spcAft>
                    <a:buClr>
                      <a:srgbClr val="FFFF00"/>
                    </a:buClr>
                  </a:pP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PRODUSEN DATA </a:t>
                  </a:r>
                  <a:r>
                    <a:rPr lang="nl-NL" sz="16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TINGKAT PUSAT </a:t>
                  </a:r>
                  <a:r>
                    <a:rPr lang="nl-NL" sz="1600" b="1" dirty="0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" panose="00000500000000000000" pitchFamily="2" charset="0"/>
                      <a:cs typeface="Poppins" panose="00000500000000000000" pitchFamily="2" charset="0"/>
                    </a:rPr>
                    <a:t>MEMPUNYAI TUGAS: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memberikan masukan kepada Pembina Data dan Menteri atau kepala Instansi Pusat mengenai Standar Data, Metadata, dan Interoperabilitas Data;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menghasilkan Data sesuai dengan prinsip Satu Data Indonesia; dan </a:t>
                  </a:r>
                </a:p>
                <a:p>
                  <a:pPr marL="285750" indent="-285750" algn="just">
                    <a:spcAft>
                      <a:spcPts val="600"/>
                    </a:spcAft>
                    <a:buClr>
                      <a:srgbClr val="FFFF00"/>
                    </a:buClr>
                    <a:buFont typeface="Arial" panose="020B0604020202020204" pitchFamily="34" charset="0"/>
                    <a:buChar char="•"/>
                  </a:pPr>
                  <a:r>
                    <a:rPr lang="nl-NL" sz="14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oppins SemiBold" panose="00000700000000000000" pitchFamily="2" charset="0"/>
                      <a:cs typeface="Poppins SemiBold" panose="00000700000000000000" pitchFamily="2" charset="0"/>
                    </a:rPr>
                    <a:t>menyampaikan Data dan Metadata kepada Walidata.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37593F4-A1EB-410F-ACAE-836BD579E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50818" y="1324103"/>
                  <a:ext cx="703758" cy="554673"/>
                </a:xfrm>
                <a:prstGeom prst="rect">
                  <a:avLst/>
                </a:prstGeom>
              </p:spPr>
            </p:pic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B3E86C4-C8FB-43CC-88B8-7928FA9CB3DE}"/>
                  </a:ext>
                </a:extLst>
              </p:cNvPr>
              <p:cNvSpPr/>
              <p:nvPr/>
            </p:nvSpPr>
            <p:spPr>
              <a:xfrm>
                <a:off x="5448300" y="120482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9B8BE10-087E-402C-80F7-20F071647FF5}"/>
                  </a:ext>
                </a:extLst>
              </p:cNvPr>
              <p:cNvSpPr/>
              <p:nvPr/>
            </p:nvSpPr>
            <p:spPr>
              <a:xfrm>
                <a:off x="5439966" y="1924626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444446D-6CDB-4C55-8246-4AEFE7113613}"/>
                  </a:ext>
                </a:extLst>
              </p:cNvPr>
              <p:cNvSpPr/>
              <p:nvPr/>
            </p:nvSpPr>
            <p:spPr>
              <a:xfrm>
                <a:off x="5439966" y="2406543"/>
                <a:ext cx="228600" cy="22836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90BF00E-5643-403E-B0D3-DEF5DA0BA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9292568">
              <a:off x="4559115" y="1598491"/>
              <a:ext cx="655742" cy="775859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72093A-4985-42A8-BCF1-179A85D0585D}"/>
              </a:ext>
            </a:extLst>
          </p:cNvPr>
          <p:cNvGrpSpPr/>
          <p:nvPr/>
        </p:nvGrpSpPr>
        <p:grpSpPr>
          <a:xfrm>
            <a:off x="236397" y="1242517"/>
            <a:ext cx="3064587" cy="3152511"/>
            <a:chOff x="7750241" y="2147977"/>
            <a:chExt cx="3327314" cy="33815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3BE932A-0E68-47F5-954A-5FBBCBAE5421}"/>
                </a:ext>
              </a:extLst>
            </p:cNvPr>
            <p:cNvSpPr/>
            <p:nvPr/>
          </p:nvSpPr>
          <p:spPr>
            <a:xfrm>
              <a:off x="7752335" y="2147977"/>
              <a:ext cx="3325220" cy="3217653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1E6FCD-FD3E-48B7-8634-8903CB2479DE}"/>
                </a:ext>
              </a:extLst>
            </p:cNvPr>
            <p:cNvSpPr/>
            <p:nvPr/>
          </p:nvSpPr>
          <p:spPr>
            <a:xfrm>
              <a:off x="7750241" y="5365631"/>
              <a:ext cx="3327314" cy="163902"/>
            </a:xfrm>
            <a:prstGeom prst="rect">
              <a:avLst/>
            </a:prstGeom>
            <a:solidFill>
              <a:srgbClr val="00B0F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graphicFrame>
          <p:nvGraphicFramePr>
            <p:cNvPr id="44" name="Object 43">
              <a:extLst>
                <a:ext uri="{FF2B5EF4-FFF2-40B4-BE49-F238E27FC236}">
                  <a16:creationId xmlns:a16="http://schemas.microsoft.com/office/drawing/2014/main" id="{90EA750D-476F-45AF-8ED4-8F194A14EE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687356"/>
                </p:ext>
              </p:extLst>
            </p:nvPr>
          </p:nvGraphicFramePr>
          <p:xfrm>
            <a:off x="8384924" y="2698149"/>
            <a:ext cx="1880443" cy="1929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CorelDRAW" r:id="rId6" imgW="5915652" imgH="6066571" progId="CorelDraw.Graphic.21">
                    <p:embed/>
                  </p:oleObj>
                </mc:Choice>
                <mc:Fallback>
                  <p:oleObj name="CorelDRAW" r:id="rId6" imgW="5915652" imgH="6066571" progId="CorelDraw.Graphic.21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BACCA283-A960-4B16-BAE8-60FCC5FDF76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384924" y="2698149"/>
                          <a:ext cx="1880443" cy="1929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55B314-05F3-47D6-B208-D13AAFADD73B}"/>
                </a:ext>
              </a:extLst>
            </p:cNvPr>
            <p:cNvSpPr/>
            <p:nvPr/>
          </p:nvSpPr>
          <p:spPr>
            <a:xfrm>
              <a:off x="8082648" y="4767320"/>
              <a:ext cx="2662499" cy="4308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93533">
                <a:defRPr/>
              </a:pPr>
              <a:r>
                <a:rPr lang="en-US" sz="2200" dirty="0" err="1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Produsen</a:t>
              </a:r>
              <a:r>
                <a:rPr lang="en-US" sz="2200" dirty="0">
                  <a:solidFill>
                    <a:srgbClr val="2791C3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5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5DD07B0-5833-4A08-B9BB-308AA058354E}"/>
              </a:ext>
            </a:extLst>
          </p:cNvPr>
          <p:cNvGrpSpPr/>
          <p:nvPr/>
        </p:nvGrpSpPr>
        <p:grpSpPr>
          <a:xfrm>
            <a:off x="-2" y="1047767"/>
            <a:ext cx="12192002" cy="5810233"/>
            <a:chOff x="-2" y="1047767"/>
            <a:chExt cx="12192002" cy="581023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372CA60-18D4-4126-8830-0C571299F3BA}"/>
                </a:ext>
              </a:extLst>
            </p:cNvPr>
            <p:cNvSpPr/>
            <p:nvPr/>
          </p:nvSpPr>
          <p:spPr>
            <a:xfrm>
              <a:off x="-2" y="1763356"/>
              <a:ext cx="12192001" cy="5094644"/>
            </a:xfrm>
            <a:prstGeom prst="rect">
              <a:avLst/>
            </a:prstGeom>
            <a:solidFill>
              <a:srgbClr val="002060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1984813-2F49-4439-AB85-E9C40ED3E50C}"/>
                </a:ext>
              </a:extLst>
            </p:cNvPr>
            <p:cNvGrpSpPr/>
            <p:nvPr/>
          </p:nvGrpSpPr>
          <p:grpSpPr>
            <a:xfrm>
              <a:off x="-1" y="1047767"/>
              <a:ext cx="12192001" cy="715089"/>
              <a:chOff x="-1" y="1047767"/>
              <a:chExt cx="12192001" cy="715089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E979257-FA36-4A1B-B8BE-716ED4343B3B}"/>
                  </a:ext>
                </a:extLst>
              </p:cNvPr>
              <p:cNvSpPr/>
              <p:nvPr/>
            </p:nvSpPr>
            <p:spPr>
              <a:xfrm>
                <a:off x="-1" y="1047767"/>
                <a:ext cx="12192001" cy="715089"/>
              </a:xfrm>
              <a:prstGeom prst="rect">
                <a:avLst/>
              </a:prstGeom>
              <a:gradFill flip="none" rotWithShape="1">
                <a:gsLst>
                  <a:gs pos="0">
                    <a:srgbClr val="2791C3">
                      <a:shade val="30000"/>
                      <a:satMod val="115000"/>
                      <a:alpha val="85000"/>
                    </a:srgbClr>
                  </a:gs>
                  <a:gs pos="64000">
                    <a:srgbClr val="2791C3">
                      <a:shade val="67500"/>
                      <a:satMod val="115000"/>
                      <a:alpha val="92000"/>
                    </a:srgbClr>
                  </a:gs>
                  <a:gs pos="100000">
                    <a:srgbClr val="2791C3">
                      <a:shade val="100000"/>
                      <a:satMod val="115000"/>
                      <a:alpha val="29000"/>
                    </a:srgbClr>
                  </a:gs>
                </a:gsLst>
                <a:lin ang="9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2" name="TextBox 14">
                <a:extLst>
                  <a:ext uri="{FF2B5EF4-FFF2-40B4-BE49-F238E27FC236}">
                    <a16:creationId xmlns:a16="http://schemas.microsoft.com/office/drawing/2014/main" id="{915A4A99-F5A5-4603-A63D-1C0D4CAEF6B0}"/>
                  </a:ext>
                </a:extLst>
              </p:cNvPr>
              <p:cNvSpPr txBox="1"/>
              <p:nvPr/>
            </p:nvSpPr>
            <p:spPr>
              <a:xfrm>
                <a:off x="670618" y="1062847"/>
                <a:ext cx="10850763" cy="6469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P</a:t>
                </a:r>
                <a:r>
                  <a:rPr lang="id-ID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roses</a:t>
                </a:r>
                <a:r>
                  <a:rPr lang="id-ID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bisnis </a:t>
                </a:r>
                <a:r>
                  <a:rPr lang="id-ID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statisti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k</a:t>
                </a:r>
                <a:r>
                  <a:rPr lang="id-ID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y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an</a:t>
                </a:r>
                <a:r>
                  <a:rPr lang="id-ID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g dilakukan BPS merujuk pada GSBPM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yang </a:t>
                </a: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ditetapkan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</a:t>
                </a: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oleh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UNECE </a:t>
                </a:r>
                <a:b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</a:b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dan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</a:t>
                </a: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diadopsi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</a:t>
                </a: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oleh</a:t>
                </a:r>
                <a:r>
                  <a:rPr lang="en-US" sz="1600" kern="0" dirty="0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 National Statistics Office (NSO) di </a:t>
                </a:r>
                <a:r>
                  <a:rPr lang="en-US" sz="1600" kern="0" dirty="0" err="1">
                    <a:solidFill>
                      <a:schemeClr val="bg1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dunia</a:t>
                </a:r>
                <a:endParaRPr lang="en-US" kern="0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CADE74-1D72-42C9-99BA-5A0357A4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2A0778-8110-4A9C-ACBD-E74572AFF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5FDB2-2426-4724-9AF1-2062D212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457"/>
            <a:ext cx="10682643" cy="629981"/>
          </a:xfrm>
        </p:spPr>
        <p:txBody>
          <a:bodyPr/>
          <a:lstStyle/>
          <a:p>
            <a:r>
              <a:rPr lang="en-US" sz="2400" dirty="0"/>
              <a:t>BPS </a:t>
            </a:r>
            <a:r>
              <a:rPr lang="en-US" sz="2400" dirty="0" err="1"/>
              <a:t>merujuk</a:t>
            </a:r>
            <a:r>
              <a:rPr lang="en-US" sz="2400" dirty="0"/>
              <a:t> Generic Statistical Business Process Model (GSBPM)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6FBF1B-247E-4FDA-AD3A-56E8051548C3}"/>
              </a:ext>
            </a:extLst>
          </p:cNvPr>
          <p:cNvGrpSpPr/>
          <p:nvPr/>
        </p:nvGrpSpPr>
        <p:grpSpPr>
          <a:xfrm>
            <a:off x="-657373" y="1923680"/>
            <a:ext cx="7087200" cy="4590804"/>
            <a:chOff x="-657373" y="1923680"/>
            <a:chExt cx="7087200" cy="4590804"/>
          </a:xfrm>
        </p:grpSpPr>
        <p:sp>
          <p:nvSpPr>
            <p:cNvPr id="67" name="Right Arrow 70">
              <a:extLst>
                <a:ext uri="{FF2B5EF4-FFF2-40B4-BE49-F238E27FC236}">
                  <a16:creationId xmlns:a16="http://schemas.microsoft.com/office/drawing/2014/main" id="{2766D795-470D-4E33-BE95-A58D63FE79C0}"/>
                </a:ext>
              </a:extLst>
            </p:cNvPr>
            <p:cNvSpPr/>
            <p:nvPr/>
          </p:nvSpPr>
          <p:spPr>
            <a:xfrm>
              <a:off x="4190835" y="2280029"/>
              <a:ext cx="2238992" cy="3871485"/>
            </a:xfrm>
            <a:prstGeom prst="rightArrow">
              <a:avLst/>
            </a:prstGeom>
            <a:gradFill flip="none" rotWithShape="1">
              <a:gsLst>
                <a:gs pos="27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1B7A70-774E-49DF-BA18-D1A784CE0F27}"/>
                </a:ext>
              </a:extLst>
            </p:cNvPr>
            <p:cNvGrpSpPr/>
            <p:nvPr/>
          </p:nvGrpSpPr>
          <p:grpSpPr>
            <a:xfrm>
              <a:off x="-657373" y="1923680"/>
              <a:ext cx="6979326" cy="4590804"/>
              <a:chOff x="-919515" y="1728765"/>
              <a:chExt cx="6979326" cy="459080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20A3545-1856-4722-A4DE-90A268601650}"/>
                  </a:ext>
                </a:extLst>
              </p:cNvPr>
              <p:cNvSpPr/>
              <p:nvPr/>
            </p:nvSpPr>
            <p:spPr>
              <a:xfrm>
                <a:off x="274746" y="1728765"/>
                <a:ext cx="4590804" cy="45908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graphicFrame>
            <p:nvGraphicFramePr>
              <p:cNvPr id="70" name="Diagram 69">
                <a:extLst>
                  <a:ext uri="{FF2B5EF4-FFF2-40B4-BE49-F238E27FC236}">
                    <a16:creationId xmlns:a16="http://schemas.microsoft.com/office/drawing/2014/main" id="{58057B45-EC46-404E-81D6-86B0A556ED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45547273"/>
                  </p:ext>
                </p:extLst>
              </p:nvPr>
            </p:nvGraphicFramePr>
            <p:xfrm>
              <a:off x="-919515" y="1925987"/>
              <a:ext cx="6979326" cy="419636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1479BE9-36F3-46BA-9011-31DBB9D903B7}"/>
                  </a:ext>
                </a:extLst>
              </p:cNvPr>
              <p:cNvSpPr/>
              <p:nvPr/>
            </p:nvSpPr>
            <p:spPr>
              <a:xfrm>
                <a:off x="1623664" y="3133830"/>
                <a:ext cx="1892968" cy="1780674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6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  <a:ea typeface="Cambria" panose="02040503050406030204" pitchFamily="18" charset="0"/>
                  </a:rPr>
                  <a:t>GSBPM</a:t>
                </a:r>
                <a:endParaRPr lang="en-US" sz="26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Medium Cond" panose="020B0606030402020204" pitchFamily="34" charset="0"/>
                  <a:ea typeface="Cambria" panose="02040503050406030204" pitchFamily="18" charset="0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6E4E815-E4AD-4459-BC70-412F8C4062F7}"/>
              </a:ext>
            </a:extLst>
          </p:cNvPr>
          <p:cNvGrpSpPr/>
          <p:nvPr/>
        </p:nvGrpSpPr>
        <p:grpSpPr>
          <a:xfrm>
            <a:off x="6504337" y="2017637"/>
            <a:ext cx="5167758" cy="4443765"/>
            <a:chOff x="6504337" y="2017637"/>
            <a:chExt cx="5167758" cy="444376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8294C0E-14CF-4486-9AD4-36BED5D9594F}"/>
                </a:ext>
              </a:extLst>
            </p:cNvPr>
            <p:cNvSpPr/>
            <p:nvPr/>
          </p:nvSpPr>
          <p:spPr>
            <a:xfrm>
              <a:off x="6504337" y="3453660"/>
              <a:ext cx="2357576" cy="149077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Cambria" panose="020405030504060302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AF0F953-7D0D-4B85-9582-8001347944B5}"/>
                </a:ext>
              </a:extLst>
            </p:cNvPr>
            <p:cNvSpPr/>
            <p:nvPr/>
          </p:nvSpPr>
          <p:spPr>
            <a:xfrm>
              <a:off x="6761238" y="3931183"/>
              <a:ext cx="1843774" cy="79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id-ID" sz="2800" dirty="0">
                  <a:solidFill>
                    <a:srgbClr val="0091C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KUALITAS</a:t>
              </a:r>
              <a:endParaRPr lang="en-US" sz="2800" dirty="0">
                <a:solidFill>
                  <a:srgbClr val="0091C8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id-ID" sz="2800" dirty="0">
                  <a:solidFill>
                    <a:srgbClr val="0091C8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DATA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A3A640C-D498-4EFC-BD20-F93665208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3140" y="2955604"/>
              <a:ext cx="960524" cy="96052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E6459FB-FCA9-4F7A-A530-8968448505FC}"/>
                </a:ext>
              </a:extLst>
            </p:cNvPr>
            <p:cNvGrpSpPr/>
            <p:nvPr/>
          </p:nvGrpSpPr>
          <p:grpSpPr>
            <a:xfrm>
              <a:off x="9279223" y="5832304"/>
              <a:ext cx="2392872" cy="629098"/>
              <a:chOff x="9279223" y="5832304"/>
              <a:chExt cx="2392872" cy="629098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8CA7A00-060B-4352-A39F-198926BDE7D4}"/>
                  </a:ext>
                </a:extLst>
              </p:cNvPr>
              <p:cNvGrpSpPr/>
              <p:nvPr/>
            </p:nvGrpSpPr>
            <p:grpSpPr>
              <a:xfrm>
                <a:off x="9358393" y="5832304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81" name="Shape">
                  <a:extLst>
                    <a:ext uri="{FF2B5EF4-FFF2-40B4-BE49-F238E27FC236}">
                      <a16:creationId xmlns:a16="http://schemas.microsoft.com/office/drawing/2014/main" id="{8F0826CA-B39D-40C0-8A75-1AC70B4C6A21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C13018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82" name="Shape">
                  <a:extLst>
                    <a:ext uri="{FF2B5EF4-FFF2-40B4-BE49-F238E27FC236}">
                      <a16:creationId xmlns:a16="http://schemas.microsoft.com/office/drawing/2014/main" id="{72DA78F1-6045-4442-B941-BE61F3211BAC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78" name="Shape">
                <a:extLst>
                  <a:ext uri="{FF2B5EF4-FFF2-40B4-BE49-F238E27FC236}">
                    <a16:creationId xmlns:a16="http://schemas.microsoft.com/office/drawing/2014/main" id="{399AEBB8-BB27-4C2D-A2BD-B7DC42B35ED4}"/>
                  </a:ext>
                </a:extLst>
              </p:cNvPr>
              <p:cNvSpPr/>
              <p:nvPr/>
            </p:nvSpPr>
            <p:spPr>
              <a:xfrm>
                <a:off x="9358393" y="5832304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FC7E1D6-9797-475D-8061-E77297B94690}"/>
                  </a:ext>
                </a:extLst>
              </p:cNvPr>
              <p:cNvSpPr/>
              <p:nvPr/>
            </p:nvSpPr>
            <p:spPr>
              <a:xfrm>
                <a:off x="9279223" y="5985745"/>
                <a:ext cx="180692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Interpretabilitas</a:t>
                </a:r>
              </a:p>
            </p:txBody>
          </p:sp>
          <p:sp>
            <p:nvSpPr>
              <p:cNvPr id="80" name="Freeform: Shape 91">
                <a:extLst>
                  <a:ext uri="{FF2B5EF4-FFF2-40B4-BE49-F238E27FC236}">
                    <a16:creationId xmlns:a16="http://schemas.microsoft.com/office/drawing/2014/main" id="{C005AE1A-731E-4C69-904C-82F4200C4771}"/>
                  </a:ext>
                </a:extLst>
              </p:cNvPr>
              <p:cNvSpPr/>
              <p:nvPr/>
            </p:nvSpPr>
            <p:spPr>
              <a:xfrm>
                <a:off x="11175478" y="5962648"/>
                <a:ext cx="297510" cy="353973"/>
              </a:xfrm>
              <a:custGeom>
                <a:avLst/>
                <a:gdLst>
                  <a:gd name="connsiteX0" fmla="*/ 445770 w 582930"/>
                  <a:gd name="connsiteY0" fmla="*/ 145733 h 582930"/>
                  <a:gd name="connsiteX1" fmla="*/ 582930 w 582930"/>
                  <a:gd name="connsiteY1" fmla="*/ 145733 h 582930"/>
                  <a:gd name="connsiteX2" fmla="*/ 582930 w 582930"/>
                  <a:gd name="connsiteY2" fmla="*/ 282893 h 582930"/>
                  <a:gd name="connsiteX3" fmla="*/ 532353 w 582930"/>
                  <a:gd name="connsiteY3" fmla="*/ 232315 h 582930"/>
                  <a:gd name="connsiteX4" fmla="*/ 428625 w 582930"/>
                  <a:gd name="connsiteY4" fmla="*/ 336043 h 582930"/>
                  <a:gd name="connsiteX5" fmla="*/ 377190 w 582930"/>
                  <a:gd name="connsiteY5" fmla="*/ 284608 h 582930"/>
                  <a:gd name="connsiteX6" fmla="*/ 291465 w 582930"/>
                  <a:gd name="connsiteY6" fmla="*/ 370333 h 582930"/>
                  <a:gd name="connsiteX7" fmla="*/ 240030 w 582930"/>
                  <a:gd name="connsiteY7" fmla="*/ 318898 h 582930"/>
                  <a:gd name="connsiteX8" fmla="*/ 120873 w 582930"/>
                  <a:gd name="connsiteY8" fmla="*/ 438055 h 582930"/>
                  <a:gd name="connsiteX9" fmla="*/ 84868 w 582930"/>
                  <a:gd name="connsiteY9" fmla="*/ 402051 h 582930"/>
                  <a:gd name="connsiteX10" fmla="*/ 240030 w 582930"/>
                  <a:gd name="connsiteY10" fmla="*/ 246888 h 582930"/>
                  <a:gd name="connsiteX11" fmla="*/ 291465 w 582930"/>
                  <a:gd name="connsiteY11" fmla="*/ 298324 h 582930"/>
                  <a:gd name="connsiteX12" fmla="*/ 377190 w 582930"/>
                  <a:gd name="connsiteY12" fmla="*/ 212598 h 582930"/>
                  <a:gd name="connsiteX13" fmla="*/ 428625 w 582930"/>
                  <a:gd name="connsiteY13" fmla="*/ 264033 h 582930"/>
                  <a:gd name="connsiteX14" fmla="*/ 496348 w 582930"/>
                  <a:gd name="connsiteY14" fmla="*/ 196311 h 582930"/>
                  <a:gd name="connsiteX15" fmla="*/ 0 w 582930"/>
                  <a:gd name="connsiteY15" fmla="*/ 0 h 582930"/>
                  <a:gd name="connsiteX16" fmla="*/ 51435 w 582930"/>
                  <a:gd name="connsiteY16" fmla="*/ 0 h 582930"/>
                  <a:gd name="connsiteX17" fmla="*/ 51435 w 582930"/>
                  <a:gd name="connsiteY17" fmla="*/ 531495 h 582930"/>
                  <a:gd name="connsiteX18" fmla="*/ 582930 w 582930"/>
                  <a:gd name="connsiteY18" fmla="*/ 531495 h 582930"/>
                  <a:gd name="connsiteX19" fmla="*/ 582930 w 582930"/>
                  <a:gd name="connsiteY19" fmla="*/ 582930 h 582930"/>
                  <a:gd name="connsiteX20" fmla="*/ 0 w 582930"/>
                  <a:gd name="connsiteY20" fmla="*/ 582930 h 58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2930" h="582930">
                    <a:moveTo>
                      <a:pt x="445770" y="145733"/>
                    </a:moveTo>
                    <a:lnTo>
                      <a:pt x="582930" y="145733"/>
                    </a:lnTo>
                    <a:lnTo>
                      <a:pt x="582930" y="282893"/>
                    </a:lnTo>
                    <a:lnTo>
                      <a:pt x="532353" y="232315"/>
                    </a:lnTo>
                    <a:lnTo>
                      <a:pt x="428625" y="336043"/>
                    </a:lnTo>
                    <a:lnTo>
                      <a:pt x="377190" y="284608"/>
                    </a:lnTo>
                    <a:lnTo>
                      <a:pt x="291465" y="370333"/>
                    </a:lnTo>
                    <a:lnTo>
                      <a:pt x="240030" y="318898"/>
                    </a:lnTo>
                    <a:lnTo>
                      <a:pt x="120873" y="438055"/>
                    </a:lnTo>
                    <a:lnTo>
                      <a:pt x="84868" y="402051"/>
                    </a:lnTo>
                    <a:lnTo>
                      <a:pt x="240030" y="246888"/>
                    </a:lnTo>
                    <a:lnTo>
                      <a:pt x="291465" y="298324"/>
                    </a:lnTo>
                    <a:lnTo>
                      <a:pt x="377190" y="212598"/>
                    </a:lnTo>
                    <a:lnTo>
                      <a:pt x="428625" y="264033"/>
                    </a:lnTo>
                    <a:lnTo>
                      <a:pt x="496348" y="196311"/>
                    </a:lnTo>
                    <a:close/>
                    <a:moveTo>
                      <a:pt x="0" y="0"/>
                    </a:moveTo>
                    <a:lnTo>
                      <a:pt x="51435" y="0"/>
                    </a:lnTo>
                    <a:lnTo>
                      <a:pt x="51435" y="531495"/>
                    </a:lnTo>
                    <a:lnTo>
                      <a:pt x="582930" y="531495"/>
                    </a:lnTo>
                    <a:lnTo>
                      <a:pt x="582930" y="582930"/>
                    </a:lnTo>
                    <a:lnTo>
                      <a:pt x="0" y="582930"/>
                    </a:lnTo>
                    <a:close/>
                  </a:path>
                </a:pathLst>
              </a:custGeom>
              <a:solidFill>
                <a:schemeClr val="bg1"/>
              </a:solidFill>
              <a:ln w="8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600" kern="0">
                  <a:solidFill>
                    <a:prstClr val="black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BCD5872-62AB-4C2C-BE98-485A0C76D382}"/>
                </a:ext>
              </a:extLst>
            </p:cNvPr>
            <p:cNvGrpSpPr/>
            <p:nvPr/>
          </p:nvGrpSpPr>
          <p:grpSpPr>
            <a:xfrm>
              <a:off x="9358393" y="2780570"/>
              <a:ext cx="2313702" cy="629098"/>
              <a:chOff x="9358393" y="2748657"/>
              <a:chExt cx="2313702" cy="629098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CCB12AAC-D867-4674-96D1-1DF7A3F09DF0}"/>
                  </a:ext>
                </a:extLst>
              </p:cNvPr>
              <p:cNvGrpSpPr/>
              <p:nvPr/>
            </p:nvGrpSpPr>
            <p:grpSpPr>
              <a:xfrm>
                <a:off x="9358393" y="2748657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88" name="Shape">
                  <a:extLst>
                    <a:ext uri="{FF2B5EF4-FFF2-40B4-BE49-F238E27FC236}">
                      <a16:creationId xmlns:a16="http://schemas.microsoft.com/office/drawing/2014/main" id="{CFD9CE27-5EE7-4134-B2E2-C165BF6392CE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FFCC4C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89" name="Shape">
                  <a:extLst>
                    <a:ext uri="{FF2B5EF4-FFF2-40B4-BE49-F238E27FC236}">
                      <a16:creationId xmlns:a16="http://schemas.microsoft.com/office/drawing/2014/main" id="{6702D1A8-62EE-4AA9-87BC-CE0FABE309B7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85" name="Shape">
                <a:extLst>
                  <a:ext uri="{FF2B5EF4-FFF2-40B4-BE49-F238E27FC236}">
                    <a16:creationId xmlns:a16="http://schemas.microsoft.com/office/drawing/2014/main" id="{1B61F85A-9C9B-4060-AAA8-5C93195563BE}"/>
                  </a:ext>
                </a:extLst>
              </p:cNvPr>
              <p:cNvSpPr/>
              <p:nvPr/>
            </p:nvSpPr>
            <p:spPr>
              <a:xfrm>
                <a:off x="9358393" y="2748657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0406A1D-A242-4F48-8CF2-E1FF8314C3B4}"/>
                  </a:ext>
                </a:extLst>
              </p:cNvPr>
              <p:cNvSpPr/>
              <p:nvPr/>
            </p:nvSpPr>
            <p:spPr>
              <a:xfrm>
                <a:off x="9596413" y="2886044"/>
                <a:ext cx="120623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Akurasi</a:t>
                </a:r>
              </a:p>
            </p:txBody>
          </p:sp>
          <p:sp>
            <p:nvSpPr>
              <p:cNvPr id="87" name="Freeform: Shape 90">
                <a:extLst>
                  <a:ext uri="{FF2B5EF4-FFF2-40B4-BE49-F238E27FC236}">
                    <a16:creationId xmlns:a16="http://schemas.microsoft.com/office/drawing/2014/main" id="{97380A90-31D2-4C31-9028-B134699A7066}"/>
                  </a:ext>
                </a:extLst>
              </p:cNvPr>
              <p:cNvSpPr/>
              <p:nvPr/>
            </p:nvSpPr>
            <p:spPr>
              <a:xfrm>
                <a:off x="11096561" y="2846888"/>
                <a:ext cx="422340" cy="424186"/>
              </a:xfrm>
              <a:custGeom>
                <a:avLst/>
                <a:gdLst>
                  <a:gd name="connsiteX0" fmla="*/ 325755 w 677229"/>
                  <a:gd name="connsiteY0" fmla="*/ 145733 h 677228"/>
                  <a:gd name="connsiteX1" fmla="*/ 422624 w 677229"/>
                  <a:gd name="connsiteY1" fmla="*/ 169736 h 677228"/>
                  <a:gd name="connsiteX2" fmla="*/ 384048 w 677229"/>
                  <a:gd name="connsiteY2" fmla="*/ 208312 h 677228"/>
                  <a:gd name="connsiteX3" fmla="*/ 325755 w 677229"/>
                  <a:gd name="connsiteY3" fmla="*/ 197168 h 677228"/>
                  <a:gd name="connsiteX4" fmla="*/ 171450 w 677229"/>
                  <a:gd name="connsiteY4" fmla="*/ 351473 h 677228"/>
                  <a:gd name="connsiteX5" fmla="*/ 325755 w 677229"/>
                  <a:gd name="connsiteY5" fmla="*/ 505778 h 677228"/>
                  <a:gd name="connsiteX6" fmla="*/ 480060 w 677229"/>
                  <a:gd name="connsiteY6" fmla="*/ 351473 h 677228"/>
                  <a:gd name="connsiteX7" fmla="*/ 468916 w 677229"/>
                  <a:gd name="connsiteY7" fmla="*/ 293180 h 677228"/>
                  <a:gd name="connsiteX8" fmla="*/ 507492 w 677229"/>
                  <a:gd name="connsiteY8" fmla="*/ 254604 h 677228"/>
                  <a:gd name="connsiteX9" fmla="*/ 531495 w 677229"/>
                  <a:gd name="connsiteY9" fmla="*/ 351473 h 677228"/>
                  <a:gd name="connsiteX10" fmla="*/ 325755 w 677229"/>
                  <a:gd name="connsiteY10" fmla="*/ 557213 h 677228"/>
                  <a:gd name="connsiteX11" fmla="*/ 120015 w 677229"/>
                  <a:gd name="connsiteY11" fmla="*/ 351473 h 677228"/>
                  <a:gd name="connsiteX12" fmla="*/ 325755 w 677229"/>
                  <a:gd name="connsiteY12" fmla="*/ 145733 h 677228"/>
                  <a:gd name="connsiteX13" fmla="*/ 325755 w 677229"/>
                  <a:gd name="connsiteY13" fmla="*/ 25718 h 677228"/>
                  <a:gd name="connsiteX14" fmla="*/ 479203 w 677229"/>
                  <a:gd name="connsiteY14" fmla="*/ 63437 h 677228"/>
                  <a:gd name="connsiteX15" fmla="*/ 473202 w 677229"/>
                  <a:gd name="connsiteY15" fmla="*/ 69438 h 677228"/>
                  <a:gd name="connsiteX16" fmla="*/ 461201 w 677229"/>
                  <a:gd name="connsiteY16" fmla="*/ 81439 h 677228"/>
                  <a:gd name="connsiteX17" fmla="*/ 463772 w 677229"/>
                  <a:gd name="connsiteY17" fmla="*/ 98584 h 677228"/>
                  <a:gd name="connsiteX18" fmla="*/ 465487 w 677229"/>
                  <a:gd name="connsiteY18" fmla="*/ 115729 h 677228"/>
                  <a:gd name="connsiteX19" fmla="*/ 325755 w 677229"/>
                  <a:gd name="connsiteY19" fmla="*/ 77153 h 677228"/>
                  <a:gd name="connsiteX20" fmla="*/ 51435 w 677229"/>
                  <a:gd name="connsiteY20" fmla="*/ 351473 h 677228"/>
                  <a:gd name="connsiteX21" fmla="*/ 325755 w 677229"/>
                  <a:gd name="connsiteY21" fmla="*/ 625793 h 677228"/>
                  <a:gd name="connsiteX22" fmla="*/ 600075 w 677229"/>
                  <a:gd name="connsiteY22" fmla="*/ 351473 h 677228"/>
                  <a:gd name="connsiteX23" fmla="*/ 561499 w 677229"/>
                  <a:gd name="connsiteY23" fmla="*/ 211741 h 677228"/>
                  <a:gd name="connsiteX24" fmla="*/ 579501 w 677229"/>
                  <a:gd name="connsiteY24" fmla="*/ 214313 h 677228"/>
                  <a:gd name="connsiteX25" fmla="*/ 595789 w 677229"/>
                  <a:gd name="connsiteY25" fmla="*/ 216028 h 677228"/>
                  <a:gd name="connsiteX26" fmla="*/ 606933 w 677229"/>
                  <a:gd name="connsiteY26" fmla="*/ 204026 h 677228"/>
                  <a:gd name="connsiteX27" fmla="*/ 612934 w 677229"/>
                  <a:gd name="connsiteY27" fmla="*/ 198883 h 677228"/>
                  <a:gd name="connsiteX28" fmla="*/ 651510 w 677229"/>
                  <a:gd name="connsiteY28" fmla="*/ 351473 h 677228"/>
                  <a:gd name="connsiteX29" fmla="*/ 325755 w 677229"/>
                  <a:gd name="connsiteY29" fmla="*/ 677228 h 677228"/>
                  <a:gd name="connsiteX30" fmla="*/ 0 w 677229"/>
                  <a:gd name="connsiteY30" fmla="*/ 351473 h 677228"/>
                  <a:gd name="connsiteX31" fmla="*/ 325755 w 677229"/>
                  <a:gd name="connsiteY31" fmla="*/ 25718 h 677228"/>
                  <a:gd name="connsiteX32" fmla="*/ 591504 w 677229"/>
                  <a:gd name="connsiteY32" fmla="*/ 0 h 677228"/>
                  <a:gd name="connsiteX33" fmla="*/ 600076 w 677229"/>
                  <a:gd name="connsiteY33" fmla="*/ 77153 h 677228"/>
                  <a:gd name="connsiteX34" fmla="*/ 677229 w 677229"/>
                  <a:gd name="connsiteY34" fmla="*/ 85725 h 677228"/>
                  <a:gd name="connsiteX35" fmla="*/ 582931 w 677229"/>
                  <a:gd name="connsiteY35" fmla="*/ 180023 h 677228"/>
                  <a:gd name="connsiteX36" fmla="*/ 538354 w 677229"/>
                  <a:gd name="connsiteY36" fmla="*/ 174879 h 677228"/>
                  <a:gd name="connsiteX37" fmla="*/ 401193 w 677229"/>
                  <a:gd name="connsiteY37" fmla="*/ 312040 h 677228"/>
                  <a:gd name="connsiteX38" fmla="*/ 410623 w 677229"/>
                  <a:gd name="connsiteY38" fmla="*/ 351474 h 677228"/>
                  <a:gd name="connsiteX39" fmla="*/ 324898 w 677229"/>
                  <a:gd name="connsiteY39" fmla="*/ 437199 h 677228"/>
                  <a:gd name="connsiteX40" fmla="*/ 239173 w 677229"/>
                  <a:gd name="connsiteY40" fmla="*/ 351474 h 677228"/>
                  <a:gd name="connsiteX41" fmla="*/ 324898 w 677229"/>
                  <a:gd name="connsiteY41" fmla="*/ 265749 h 677228"/>
                  <a:gd name="connsiteX42" fmla="*/ 365189 w 677229"/>
                  <a:gd name="connsiteY42" fmla="*/ 276036 h 677228"/>
                  <a:gd name="connsiteX43" fmla="*/ 502350 w 677229"/>
                  <a:gd name="connsiteY43" fmla="*/ 138875 h 677228"/>
                  <a:gd name="connsiteX44" fmla="*/ 497206 w 677229"/>
                  <a:gd name="connsiteY44" fmla="*/ 94298 h 6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677229" h="677228">
                    <a:moveTo>
                      <a:pt x="325755" y="145733"/>
                    </a:moveTo>
                    <a:cubicBezTo>
                      <a:pt x="360902" y="145733"/>
                      <a:pt x="393478" y="154306"/>
                      <a:pt x="422624" y="169736"/>
                    </a:cubicBezTo>
                    <a:lnTo>
                      <a:pt x="384048" y="208312"/>
                    </a:lnTo>
                    <a:cubicBezTo>
                      <a:pt x="366046" y="201454"/>
                      <a:pt x="346329" y="197168"/>
                      <a:pt x="325755" y="197168"/>
                    </a:cubicBezTo>
                    <a:cubicBezTo>
                      <a:pt x="240887" y="197168"/>
                      <a:pt x="171450" y="266605"/>
                      <a:pt x="171450" y="351473"/>
                    </a:cubicBezTo>
                    <a:cubicBezTo>
                      <a:pt x="171450" y="436341"/>
                      <a:pt x="240887" y="505778"/>
                      <a:pt x="325755" y="505778"/>
                    </a:cubicBezTo>
                    <a:cubicBezTo>
                      <a:pt x="410623" y="505778"/>
                      <a:pt x="480060" y="436341"/>
                      <a:pt x="480060" y="351473"/>
                    </a:cubicBezTo>
                    <a:cubicBezTo>
                      <a:pt x="480060" y="330899"/>
                      <a:pt x="476631" y="311182"/>
                      <a:pt x="468916" y="293180"/>
                    </a:cubicBezTo>
                    <a:lnTo>
                      <a:pt x="507492" y="254604"/>
                    </a:lnTo>
                    <a:cubicBezTo>
                      <a:pt x="522923" y="283750"/>
                      <a:pt x="531495" y="316326"/>
                      <a:pt x="531495" y="351473"/>
                    </a:cubicBezTo>
                    <a:cubicBezTo>
                      <a:pt x="531495" y="464630"/>
                      <a:pt x="438912" y="557213"/>
                      <a:pt x="325755" y="557213"/>
                    </a:cubicBezTo>
                    <a:cubicBezTo>
                      <a:pt x="212598" y="557213"/>
                      <a:pt x="120015" y="464630"/>
                      <a:pt x="120015" y="351473"/>
                    </a:cubicBezTo>
                    <a:cubicBezTo>
                      <a:pt x="120015" y="238316"/>
                      <a:pt x="212598" y="145733"/>
                      <a:pt x="325755" y="145733"/>
                    </a:cubicBezTo>
                    <a:close/>
                    <a:moveTo>
                      <a:pt x="325755" y="25718"/>
                    </a:moveTo>
                    <a:cubicBezTo>
                      <a:pt x="381476" y="25718"/>
                      <a:pt x="432911" y="39434"/>
                      <a:pt x="479203" y="63437"/>
                    </a:cubicBezTo>
                    <a:lnTo>
                      <a:pt x="473202" y="69438"/>
                    </a:lnTo>
                    <a:lnTo>
                      <a:pt x="461201" y="81439"/>
                    </a:lnTo>
                    <a:lnTo>
                      <a:pt x="463772" y="98584"/>
                    </a:lnTo>
                    <a:lnTo>
                      <a:pt x="465487" y="115729"/>
                    </a:lnTo>
                    <a:cubicBezTo>
                      <a:pt x="424339" y="90869"/>
                      <a:pt x="376333" y="77153"/>
                      <a:pt x="325755" y="77153"/>
                    </a:cubicBezTo>
                    <a:cubicBezTo>
                      <a:pt x="174879" y="77153"/>
                      <a:pt x="51435" y="200597"/>
                      <a:pt x="51435" y="351473"/>
                    </a:cubicBezTo>
                    <a:cubicBezTo>
                      <a:pt x="51435" y="502349"/>
                      <a:pt x="174879" y="625793"/>
                      <a:pt x="325755" y="625793"/>
                    </a:cubicBezTo>
                    <a:cubicBezTo>
                      <a:pt x="476631" y="625793"/>
                      <a:pt x="600075" y="502349"/>
                      <a:pt x="600075" y="351473"/>
                    </a:cubicBezTo>
                    <a:cubicBezTo>
                      <a:pt x="600075" y="300038"/>
                      <a:pt x="585502" y="252889"/>
                      <a:pt x="561499" y="211741"/>
                    </a:cubicBezTo>
                    <a:lnTo>
                      <a:pt x="579501" y="214313"/>
                    </a:lnTo>
                    <a:lnTo>
                      <a:pt x="595789" y="216028"/>
                    </a:lnTo>
                    <a:lnTo>
                      <a:pt x="606933" y="204026"/>
                    </a:lnTo>
                    <a:lnTo>
                      <a:pt x="612934" y="198883"/>
                    </a:lnTo>
                    <a:cubicBezTo>
                      <a:pt x="637794" y="244317"/>
                      <a:pt x="651510" y="295752"/>
                      <a:pt x="651510" y="351473"/>
                    </a:cubicBezTo>
                    <a:cubicBezTo>
                      <a:pt x="651510" y="531496"/>
                      <a:pt x="505778" y="677228"/>
                      <a:pt x="325755" y="677228"/>
                    </a:cubicBezTo>
                    <a:cubicBezTo>
                      <a:pt x="145733" y="677228"/>
                      <a:pt x="0" y="531496"/>
                      <a:pt x="0" y="351473"/>
                    </a:cubicBezTo>
                    <a:cubicBezTo>
                      <a:pt x="0" y="171451"/>
                      <a:pt x="145733" y="25718"/>
                      <a:pt x="325755" y="25718"/>
                    </a:cubicBezTo>
                    <a:close/>
                    <a:moveTo>
                      <a:pt x="591504" y="0"/>
                    </a:moveTo>
                    <a:lnTo>
                      <a:pt x="600076" y="77153"/>
                    </a:lnTo>
                    <a:lnTo>
                      <a:pt x="677229" y="85725"/>
                    </a:lnTo>
                    <a:lnTo>
                      <a:pt x="582931" y="180023"/>
                    </a:lnTo>
                    <a:lnTo>
                      <a:pt x="538354" y="174879"/>
                    </a:lnTo>
                    <a:lnTo>
                      <a:pt x="401193" y="312040"/>
                    </a:lnTo>
                    <a:cubicBezTo>
                      <a:pt x="407194" y="324042"/>
                      <a:pt x="410623" y="336900"/>
                      <a:pt x="410623" y="351474"/>
                    </a:cubicBezTo>
                    <a:cubicBezTo>
                      <a:pt x="410623" y="398622"/>
                      <a:pt x="372047" y="437199"/>
                      <a:pt x="324898" y="437199"/>
                    </a:cubicBezTo>
                    <a:cubicBezTo>
                      <a:pt x="277749" y="437199"/>
                      <a:pt x="239173" y="398622"/>
                      <a:pt x="239173" y="351474"/>
                    </a:cubicBezTo>
                    <a:cubicBezTo>
                      <a:pt x="239173" y="304325"/>
                      <a:pt x="277749" y="265749"/>
                      <a:pt x="324898" y="265749"/>
                    </a:cubicBezTo>
                    <a:cubicBezTo>
                      <a:pt x="339471" y="265749"/>
                      <a:pt x="353187" y="270035"/>
                      <a:pt x="365189" y="276036"/>
                    </a:cubicBezTo>
                    <a:lnTo>
                      <a:pt x="502350" y="138875"/>
                    </a:lnTo>
                    <a:lnTo>
                      <a:pt x="497206" y="94298"/>
                    </a:lnTo>
                    <a:close/>
                  </a:path>
                </a:pathLst>
              </a:custGeom>
              <a:solidFill>
                <a:srgbClr val="555C6E"/>
              </a:solidFill>
              <a:ln w="85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en-US" sz="1600" kern="0">
                  <a:solidFill>
                    <a:prstClr val="black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D68C6F-F7B7-4AD1-AA75-A9745E30D7D5}"/>
                </a:ext>
              </a:extLst>
            </p:cNvPr>
            <p:cNvGrpSpPr/>
            <p:nvPr/>
          </p:nvGrpSpPr>
          <p:grpSpPr>
            <a:xfrm>
              <a:off x="9358393" y="3543503"/>
              <a:ext cx="2313702" cy="629098"/>
              <a:chOff x="9358393" y="3533517"/>
              <a:chExt cx="2313702" cy="629098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E0814FE-0535-4C07-BA3D-767AB980DEF1}"/>
                  </a:ext>
                </a:extLst>
              </p:cNvPr>
              <p:cNvGrpSpPr/>
              <p:nvPr/>
            </p:nvGrpSpPr>
            <p:grpSpPr>
              <a:xfrm>
                <a:off x="9358393" y="3533517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95" name="Shape">
                  <a:extLst>
                    <a:ext uri="{FF2B5EF4-FFF2-40B4-BE49-F238E27FC236}">
                      <a16:creationId xmlns:a16="http://schemas.microsoft.com/office/drawing/2014/main" id="{FBB3552C-7960-48DC-ADE5-DEF0FC307E26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A2B969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96" name="Shape">
                  <a:extLst>
                    <a:ext uri="{FF2B5EF4-FFF2-40B4-BE49-F238E27FC236}">
                      <a16:creationId xmlns:a16="http://schemas.microsoft.com/office/drawing/2014/main" id="{FFDD555D-120E-408B-88B4-AAE1EF18994E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92" name="Shape">
                <a:extLst>
                  <a:ext uri="{FF2B5EF4-FFF2-40B4-BE49-F238E27FC236}">
                    <a16:creationId xmlns:a16="http://schemas.microsoft.com/office/drawing/2014/main" id="{D2A070D0-8E2D-4CF3-8902-9668FC44D5DE}"/>
                  </a:ext>
                </a:extLst>
              </p:cNvPr>
              <p:cNvSpPr/>
              <p:nvPr/>
            </p:nvSpPr>
            <p:spPr>
              <a:xfrm>
                <a:off x="9358393" y="3533517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73B96DF-3DFA-4DFF-B775-60454085D246}"/>
                  </a:ext>
                </a:extLst>
              </p:cNvPr>
              <p:cNvSpPr/>
              <p:nvPr/>
            </p:nvSpPr>
            <p:spPr>
              <a:xfrm>
                <a:off x="9514840" y="3678524"/>
                <a:ext cx="137543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Aksesibilitas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1DFB55A-2507-449D-9D3E-30341B59F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1073" y="3649991"/>
                <a:ext cx="388747" cy="388747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5B1F2BB-72A1-4163-BCB4-4D497EABD117}"/>
                </a:ext>
              </a:extLst>
            </p:cNvPr>
            <p:cNvGrpSpPr/>
            <p:nvPr/>
          </p:nvGrpSpPr>
          <p:grpSpPr>
            <a:xfrm>
              <a:off x="9358393" y="2017637"/>
              <a:ext cx="2313702" cy="629098"/>
              <a:chOff x="9358393" y="2017637"/>
              <a:chExt cx="2313702" cy="629098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14FE9A6-9D74-4EE8-B281-40EFF4B9C883}"/>
                  </a:ext>
                </a:extLst>
              </p:cNvPr>
              <p:cNvGrpSpPr/>
              <p:nvPr/>
            </p:nvGrpSpPr>
            <p:grpSpPr>
              <a:xfrm>
                <a:off x="9358393" y="2017637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102" name="Shape">
                  <a:extLst>
                    <a:ext uri="{FF2B5EF4-FFF2-40B4-BE49-F238E27FC236}">
                      <a16:creationId xmlns:a16="http://schemas.microsoft.com/office/drawing/2014/main" id="{5547D5EB-F94C-4AAD-955B-B191025B3035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4CC1EF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103" name="Shape">
                  <a:extLst>
                    <a:ext uri="{FF2B5EF4-FFF2-40B4-BE49-F238E27FC236}">
                      <a16:creationId xmlns:a16="http://schemas.microsoft.com/office/drawing/2014/main" id="{93772AC6-C4FA-430D-B35D-F4E6FE3B9C08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99" name="Shape">
                <a:extLst>
                  <a:ext uri="{FF2B5EF4-FFF2-40B4-BE49-F238E27FC236}">
                    <a16:creationId xmlns:a16="http://schemas.microsoft.com/office/drawing/2014/main" id="{D679D299-DDCF-4A5D-A62C-6C40B2589409}"/>
                  </a:ext>
                </a:extLst>
              </p:cNvPr>
              <p:cNvSpPr/>
              <p:nvPr/>
            </p:nvSpPr>
            <p:spPr>
              <a:xfrm>
                <a:off x="9358393" y="2017637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7808F82-4D4F-4968-B2BE-9F97B057CCA4}"/>
                  </a:ext>
                </a:extLst>
              </p:cNvPr>
              <p:cNvSpPr/>
              <p:nvPr/>
            </p:nvSpPr>
            <p:spPr>
              <a:xfrm>
                <a:off x="9623883" y="2155024"/>
                <a:ext cx="115209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Relevansi</a:t>
                </a:r>
              </a:p>
            </p:txBody>
          </p: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0F12486D-D7CE-4374-963B-73184A9F2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5675" y="2131751"/>
                <a:ext cx="415168" cy="41516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29EE453-A1AB-447D-8101-668998EDBBE8}"/>
                </a:ext>
              </a:extLst>
            </p:cNvPr>
            <p:cNvGrpSpPr/>
            <p:nvPr/>
          </p:nvGrpSpPr>
          <p:grpSpPr>
            <a:xfrm>
              <a:off x="9303466" y="4306436"/>
              <a:ext cx="2368629" cy="629098"/>
              <a:chOff x="9303466" y="4262584"/>
              <a:chExt cx="2368629" cy="629098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ABBE874-9306-448C-9988-8BD452A406BB}"/>
                  </a:ext>
                </a:extLst>
              </p:cNvPr>
              <p:cNvGrpSpPr/>
              <p:nvPr/>
            </p:nvGrpSpPr>
            <p:grpSpPr>
              <a:xfrm>
                <a:off x="9358393" y="4262584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109" name="Shape">
                  <a:extLst>
                    <a:ext uri="{FF2B5EF4-FFF2-40B4-BE49-F238E27FC236}">
                      <a16:creationId xmlns:a16="http://schemas.microsoft.com/office/drawing/2014/main" id="{C2FC5603-B70C-4E1F-BDE3-03605D4973A7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EB1E42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110" name="Shape">
                  <a:extLst>
                    <a:ext uri="{FF2B5EF4-FFF2-40B4-BE49-F238E27FC236}">
                      <a16:creationId xmlns:a16="http://schemas.microsoft.com/office/drawing/2014/main" id="{AD92F3CB-8EBB-46D8-839B-D93F166CA8B9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106" name="Shape">
                <a:extLst>
                  <a:ext uri="{FF2B5EF4-FFF2-40B4-BE49-F238E27FC236}">
                    <a16:creationId xmlns:a16="http://schemas.microsoft.com/office/drawing/2014/main" id="{6BCD4477-7098-4CF8-B647-BD38688BE670}"/>
                  </a:ext>
                </a:extLst>
              </p:cNvPr>
              <p:cNvSpPr/>
              <p:nvPr/>
            </p:nvSpPr>
            <p:spPr>
              <a:xfrm>
                <a:off x="9358393" y="4262584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BF1ACBF-7F00-471B-B471-8D9BB444E7F0}"/>
                  </a:ext>
                </a:extLst>
              </p:cNvPr>
              <p:cNvSpPr/>
              <p:nvPr/>
            </p:nvSpPr>
            <p:spPr>
              <a:xfrm>
                <a:off x="9303466" y="4308498"/>
                <a:ext cx="17754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Koherensi &amp; Keterbandingan</a:t>
                </a:r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E723B1F7-61A6-4ADC-97D4-83E7F8FAE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33811" y="4393844"/>
                <a:ext cx="359453" cy="359453"/>
              </a:xfrm>
              <a:prstGeom prst="rect">
                <a:avLst/>
              </a:prstGeom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FD5B6D5-79B2-41DA-9E16-C44FB42AA9BE}"/>
                </a:ext>
              </a:extLst>
            </p:cNvPr>
            <p:cNvGrpSpPr/>
            <p:nvPr/>
          </p:nvGrpSpPr>
          <p:grpSpPr>
            <a:xfrm>
              <a:off x="9358393" y="5069369"/>
              <a:ext cx="2313702" cy="629098"/>
              <a:chOff x="9358393" y="5047444"/>
              <a:chExt cx="2313702" cy="629098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BFFB1F0B-B6ED-42AF-8C7D-3F60F15D08C4}"/>
                  </a:ext>
                </a:extLst>
              </p:cNvPr>
              <p:cNvGrpSpPr/>
              <p:nvPr/>
            </p:nvGrpSpPr>
            <p:grpSpPr>
              <a:xfrm>
                <a:off x="9358393" y="5047444"/>
                <a:ext cx="2313702" cy="629098"/>
                <a:chOff x="8022050" y="2879779"/>
                <a:chExt cx="3236795" cy="1098445"/>
              </a:xfrm>
            </p:grpSpPr>
            <p:sp>
              <p:nvSpPr>
                <p:cNvPr id="116" name="Shape">
                  <a:extLst>
                    <a:ext uri="{FF2B5EF4-FFF2-40B4-BE49-F238E27FC236}">
                      <a16:creationId xmlns:a16="http://schemas.microsoft.com/office/drawing/2014/main" id="{A6AAAE88-7963-4FE9-A0AA-FECDB72EDDBC}"/>
                    </a:ext>
                  </a:extLst>
                </p:cNvPr>
                <p:cNvSpPr/>
                <p:nvPr/>
              </p:nvSpPr>
              <p:spPr>
                <a:xfrm>
                  <a:off x="9611184" y="2879779"/>
                  <a:ext cx="1647661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200" y="10800"/>
                      </a:moveTo>
                      <a:cubicBezTo>
                        <a:pt x="7200" y="4833"/>
                        <a:pt x="10422" y="0"/>
                        <a:pt x="14400" y="0"/>
                      </a:cubicBezTo>
                      <a:cubicBezTo>
                        <a:pt x="18378" y="0"/>
                        <a:pt x="21600" y="4833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7"/>
                        <a:pt x="18378" y="21600"/>
                        <a:pt x="14400" y="21600"/>
                      </a:cubicBezTo>
                      <a:lnTo>
                        <a:pt x="0" y="21600"/>
                      </a:lnTo>
                      <a:cubicBezTo>
                        <a:pt x="3978" y="21600"/>
                        <a:pt x="7200" y="16767"/>
                        <a:pt x="7200" y="10800"/>
                      </a:cubicBezTo>
                      <a:close/>
                    </a:path>
                  </a:pathLst>
                </a:custGeom>
                <a:solidFill>
                  <a:srgbClr val="F7931F"/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  <p:sp>
              <p:nvSpPr>
                <p:cNvPr id="117" name="Shape">
                  <a:extLst>
                    <a:ext uri="{FF2B5EF4-FFF2-40B4-BE49-F238E27FC236}">
                      <a16:creationId xmlns:a16="http://schemas.microsoft.com/office/drawing/2014/main" id="{DA2E68A9-247A-4773-8CB5-94D61A884632}"/>
                    </a:ext>
                  </a:extLst>
                </p:cNvPr>
                <p:cNvSpPr/>
                <p:nvPr/>
              </p:nvSpPr>
              <p:spPr>
                <a:xfrm>
                  <a:off x="8022050" y="2879779"/>
                  <a:ext cx="2767332" cy="10984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6" h="21600" extrusionOk="0">
                      <a:moveTo>
                        <a:pt x="3774" y="0"/>
                      </a:moveTo>
                      <a:lnTo>
                        <a:pt x="21596" y="0"/>
                      </a:lnTo>
                      <a:cubicBezTo>
                        <a:pt x="19509" y="0"/>
                        <a:pt x="17818" y="4833"/>
                        <a:pt x="17818" y="10800"/>
                      </a:cubicBezTo>
                      <a:cubicBezTo>
                        <a:pt x="17818" y="16767"/>
                        <a:pt x="16128" y="21600"/>
                        <a:pt x="14041" y="21600"/>
                      </a:cubicBezTo>
                      <a:lnTo>
                        <a:pt x="3778" y="21600"/>
                      </a:lnTo>
                      <a:cubicBezTo>
                        <a:pt x="1691" y="21600"/>
                        <a:pt x="0" y="16767"/>
                        <a:pt x="0" y="10800"/>
                      </a:cubicBezTo>
                      <a:lnTo>
                        <a:pt x="0" y="10800"/>
                      </a:lnTo>
                      <a:cubicBezTo>
                        <a:pt x="-4" y="4833"/>
                        <a:pt x="1687" y="0"/>
                        <a:pt x="3774" y="0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 sz="3000">
                      <a:solidFill>
                        <a:srgbClr val="FFFFFF"/>
                      </a:solidFill>
                    </a:defRPr>
                  </a:pPr>
                  <a:endParaRPr lang="en-US" sz="2800" noProof="1">
                    <a:solidFill>
                      <a:srgbClr val="FFFFFF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endParaRPr>
                </a:p>
              </p:txBody>
            </p:sp>
          </p:grpSp>
          <p:sp>
            <p:nvSpPr>
              <p:cNvPr id="113" name="Shape">
                <a:extLst>
                  <a:ext uri="{FF2B5EF4-FFF2-40B4-BE49-F238E27FC236}">
                    <a16:creationId xmlns:a16="http://schemas.microsoft.com/office/drawing/2014/main" id="{BAC9D3ED-6400-4A17-B9AF-33E5201A65B6}"/>
                  </a:ext>
                </a:extLst>
              </p:cNvPr>
              <p:cNvSpPr/>
              <p:nvPr/>
            </p:nvSpPr>
            <p:spPr>
              <a:xfrm>
                <a:off x="9358393" y="5047444"/>
                <a:ext cx="1923197" cy="629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6" h="21600" extrusionOk="0">
                    <a:moveTo>
                      <a:pt x="3774" y="0"/>
                    </a:moveTo>
                    <a:lnTo>
                      <a:pt x="21596" y="0"/>
                    </a:lnTo>
                    <a:cubicBezTo>
                      <a:pt x="19509" y="0"/>
                      <a:pt x="17818" y="4833"/>
                      <a:pt x="17818" y="10800"/>
                    </a:cubicBezTo>
                    <a:cubicBezTo>
                      <a:pt x="17818" y="16767"/>
                      <a:pt x="16128" y="21600"/>
                      <a:pt x="14041" y="21600"/>
                    </a:cubicBezTo>
                    <a:lnTo>
                      <a:pt x="3778" y="21600"/>
                    </a:lnTo>
                    <a:cubicBezTo>
                      <a:pt x="1691" y="21600"/>
                      <a:pt x="0" y="16767"/>
                      <a:pt x="0" y="10800"/>
                    </a:cubicBezTo>
                    <a:lnTo>
                      <a:pt x="0" y="10800"/>
                    </a:lnTo>
                    <a:cubicBezTo>
                      <a:pt x="-4" y="4833"/>
                      <a:pt x="1687" y="0"/>
                      <a:pt x="377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 sz="2800" noProof="1">
                  <a:solidFill>
                    <a:srgbClr val="FFFFFF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B3A6E86-CD72-4EAF-AEC0-AC3550398001}"/>
                  </a:ext>
                </a:extLst>
              </p:cNvPr>
              <p:cNvSpPr/>
              <p:nvPr/>
            </p:nvSpPr>
            <p:spPr>
              <a:xfrm>
                <a:off x="9468058" y="5080594"/>
                <a:ext cx="13678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Aktualitas &amp;</a:t>
                </a:r>
                <a:b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</a:br>
                <a:r>
                  <a:rPr lang="en-US" sz="1400" noProof="1">
                    <a:solidFill>
                      <a:prstClr val="white"/>
                    </a:solidFill>
                    <a:latin typeface="Poppins SemiBold" panose="00000700000000000000" pitchFamily="2" charset="0"/>
                    <a:cs typeface="Poppins SemiBold" panose="00000700000000000000" pitchFamily="2" charset="0"/>
                  </a:rPr>
                  <a:t>Tepat Waktu</a:t>
                </a:r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EEB2F2F4-9086-4F31-95DD-718A0C68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96505" y="5158888"/>
                <a:ext cx="416922" cy="416922"/>
              </a:xfrm>
              <a:prstGeom prst="rect">
                <a:avLst/>
              </a:prstGeom>
            </p:spPr>
          </p:pic>
        </p:grpSp>
        <p:cxnSp>
          <p:nvCxnSpPr>
            <p:cNvPr id="118" name="Elbow Connector 209">
              <a:extLst>
                <a:ext uri="{FF2B5EF4-FFF2-40B4-BE49-F238E27FC236}">
                  <a16:creationId xmlns:a16="http://schemas.microsoft.com/office/drawing/2014/main" id="{D41D3D26-6857-4962-BC6B-046A7064B762}"/>
                </a:ext>
              </a:extLst>
            </p:cNvPr>
            <p:cNvCxnSpPr>
              <a:stCxn id="119" idx="2"/>
              <a:endCxn id="73" idx="6"/>
            </p:cNvCxnSpPr>
            <p:nvPr/>
          </p:nvCxnSpPr>
          <p:spPr>
            <a:xfrm rot="10800000" flipV="1">
              <a:off x="8861913" y="3093686"/>
              <a:ext cx="455974" cy="11053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B223900-A5CB-41F6-BF59-7E52C996B005}"/>
                </a:ext>
              </a:extLst>
            </p:cNvPr>
            <p:cNvSpPr/>
            <p:nvPr/>
          </p:nvSpPr>
          <p:spPr>
            <a:xfrm>
              <a:off x="9317887" y="3051198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1D3672D-10AC-4F08-BCF8-FB4BDC0B6688}"/>
                </a:ext>
              </a:extLst>
            </p:cNvPr>
            <p:cNvSpPr/>
            <p:nvPr/>
          </p:nvSpPr>
          <p:spPr>
            <a:xfrm>
              <a:off x="9317887" y="3805578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9BBBAD6-7E63-4188-99BA-DA347C1B75C6}"/>
                </a:ext>
              </a:extLst>
            </p:cNvPr>
            <p:cNvSpPr/>
            <p:nvPr/>
          </p:nvSpPr>
          <p:spPr>
            <a:xfrm>
              <a:off x="9317887" y="2289698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86807F5-FE7A-42CF-82F7-6835E086C9C9}"/>
                </a:ext>
              </a:extLst>
            </p:cNvPr>
            <p:cNvSpPr/>
            <p:nvPr/>
          </p:nvSpPr>
          <p:spPr>
            <a:xfrm>
              <a:off x="9317887" y="4587985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8B01232-34AA-4328-9826-7BC52E80CE18}"/>
                </a:ext>
              </a:extLst>
            </p:cNvPr>
            <p:cNvSpPr/>
            <p:nvPr/>
          </p:nvSpPr>
          <p:spPr>
            <a:xfrm>
              <a:off x="9317887" y="5342365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A7665B2-1BAB-4976-87BE-CDBD7275DAAE}"/>
                </a:ext>
              </a:extLst>
            </p:cNvPr>
            <p:cNvSpPr/>
            <p:nvPr/>
          </p:nvSpPr>
          <p:spPr>
            <a:xfrm>
              <a:off x="9317887" y="6104365"/>
              <a:ext cx="84977" cy="849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25" name="Elbow Connector 223">
              <a:extLst>
                <a:ext uri="{FF2B5EF4-FFF2-40B4-BE49-F238E27FC236}">
                  <a16:creationId xmlns:a16="http://schemas.microsoft.com/office/drawing/2014/main" id="{5D0E1D14-2E50-44A3-9C35-2840B974616A}"/>
                </a:ext>
              </a:extLst>
            </p:cNvPr>
            <p:cNvCxnSpPr>
              <a:stCxn id="122" idx="2"/>
              <a:endCxn id="73" idx="6"/>
            </p:cNvCxnSpPr>
            <p:nvPr/>
          </p:nvCxnSpPr>
          <p:spPr>
            <a:xfrm rot="10800000">
              <a:off x="8861913" y="4199048"/>
              <a:ext cx="455974" cy="4314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224">
              <a:extLst>
                <a:ext uri="{FF2B5EF4-FFF2-40B4-BE49-F238E27FC236}">
                  <a16:creationId xmlns:a16="http://schemas.microsoft.com/office/drawing/2014/main" id="{456405CB-7B74-4588-BCBB-E2874ECB9DCB}"/>
                </a:ext>
              </a:extLst>
            </p:cNvPr>
            <p:cNvCxnSpPr>
              <a:stCxn id="120" idx="2"/>
              <a:endCxn id="73" idx="6"/>
            </p:cNvCxnSpPr>
            <p:nvPr/>
          </p:nvCxnSpPr>
          <p:spPr>
            <a:xfrm rot="10800000" flipV="1">
              <a:off x="8861913" y="3848066"/>
              <a:ext cx="455974" cy="3509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225">
              <a:extLst>
                <a:ext uri="{FF2B5EF4-FFF2-40B4-BE49-F238E27FC236}">
                  <a16:creationId xmlns:a16="http://schemas.microsoft.com/office/drawing/2014/main" id="{2B6224A2-3709-4F41-8AF3-EE435FB4AD21}"/>
                </a:ext>
              </a:extLst>
            </p:cNvPr>
            <p:cNvCxnSpPr>
              <a:stCxn id="121" idx="2"/>
              <a:endCxn id="73" idx="6"/>
            </p:cNvCxnSpPr>
            <p:nvPr/>
          </p:nvCxnSpPr>
          <p:spPr>
            <a:xfrm rot="10800000" flipV="1">
              <a:off x="8861913" y="2332186"/>
              <a:ext cx="455974" cy="186686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226">
              <a:extLst>
                <a:ext uri="{FF2B5EF4-FFF2-40B4-BE49-F238E27FC236}">
                  <a16:creationId xmlns:a16="http://schemas.microsoft.com/office/drawing/2014/main" id="{24137AF4-27A2-488A-84D6-881091A4B6D9}"/>
                </a:ext>
              </a:extLst>
            </p:cNvPr>
            <p:cNvCxnSpPr>
              <a:stCxn id="123" idx="2"/>
              <a:endCxn id="73" idx="6"/>
            </p:cNvCxnSpPr>
            <p:nvPr/>
          </p:nvCxnSpPr>
          <p:spPr>
            <a:xfrm rot="10800000">
              <a:off x="8861913" y="4199048"/>
              <a:ext cx="455974" cy="11858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227">
              <a:extLst>
                <a:ext uri="{FF2B5EF4-FFF2-40B4-BE49-F238E27FC236}">
                  <a16:creationId xmlns:a16="http://schemas.microsoft.com/office/drawing/2014/main" id="{F1A6FE55-5E59-4EC9-BBCB-D99DAD8A2334}"/>
                </a:ext>
              </a:extLst>
            </p:cNvPr>
            <p:cNvCxnSpPr>
              <a:stCxn id="124" idx="2"/>
              <a:endCxn id="73" idx="6"/>
            </p:cNvCxnSpPr>
            <p:nvPr/>
          </p:nvCxnSpPr>
          <p:spPr>
            <a:xfrm rot="10800000">
              <a:off x="8861913" y="4199048"/>
              <a:ext cx="455974" cy="19478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876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8DF93-8812-4FB1-B288-9901F068A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ACA09-7FED-4392-804A-E054F6418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B0A9B-A3FC-4F5F-A06D-1E157180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Menuju</a:t>
            </a:r>
            <a:r>
              <a:rPr lang="en-US" dirty="0"/>
              <a:t> Data </a:t>
            </a:r>
            <a:r>
              <a:rPr lang="en-US" dirty="0" err="1"/>
              <a:t>Statistik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3779F5-D3A9-4653-9888-95B6EF08F53B}"/>
              </a:ext>
            </a:extLst>
          </p:cNvPr>
          <p:cNvGrpSpPr/>
          <p:nvPr/>
        </p:nvGrpSpPr>
        <p:grpSpPr>
          <a:xfrm>
            <a:off x="335829" y="1232873"/>
            <a:ext cx="5760171" cy="5219934"/>
            <a:chOff x="335829" y="1232873"/>
            <a:chExt cx="5760171" cy="52199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57694A-FEAA-4EF0-9D92-82A03802E862}"/>
                </a:ext>
              </a:extLst>
            </p:cNvPr>
            <p:cNvSpPr/>
            <p:nvPr/>
          </p:nvSpPr>
          <p:spPr>
            <a:xfrm>
              <a:off x="335829" y="1750973"/>
              <a:ext cx="5760171" cy="4701834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80FDD3-5BD8-4395-81BC-BE1ACCA5CDE6}"/>
                </a:ext>
              </a:extLst>
            </p:cNvPr>
            <p:cNvSpPr/>
            <p:nvPr/>
          </p:nvSpPr>
          <p:spPr>
            <a:xfrm>
              <a:off x="335829" y="1232873"/>
              <a:ext cx="5760171" cy="523220"/>
            </a:xfrm>
            <a:prstGeom prst="rect">
              <a:avLst/>
            </a:prstGeom>
            <a:solidFill>
              <a:srgbClr val="1D70B7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i-FI" sz="2800" b="1" dirty="0">
                  <a:solidFill>
                    <a:schemeClr val="bg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PERAN K/L/D/I</a:t>
              </a: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7EEED552-85B7-498F-9991-DE2B33C73D64}"/>
                </a:ext>
              </a:extLst>
            </p:cNvPr>
            <p:cNvSpPr txBox="1"/>
            <p:nvPr/>
          </p:nvSpPr>
          <p:spPr>
            <a:xfrm>
              <a:off x="1669179" y="2040405"/>
              <a:ext cx="438988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-1270">
                <a:spcBef>
                  <a:spcPts val="100"/>
                </a:spcBef>
              </a:pP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Konsisten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terhadap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tata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kelola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data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pemerintah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yang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telah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disepakati</a:t>
              </a:r>
              <a:endParaRPr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5072AB54-B3CE-4888-8690-35BBBCD3AE82}"/>
                </a:ext>
              </a:extLst>
            </p:cNvPr>
            <p:cNvSpPr txBox="1"/>
            <p:nvPr/>
          </p:nvSpPr>
          <p:spPr>
            <a:xfrm>
              <a:off x="1669180" y="3077634"/>
              <a:ext cx="4389890" cy="8438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>
                <a:spcBef>
                  <a:spcPts val="100"/>
                </a:spcBef>
              </a:pP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Menerapkan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prinsip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satu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data 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yang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telah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ditetapkan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untuk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menghasilkan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data yang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berkualitas</a:t>
              </a:r>
              <a:endParaRPr b="1" dirty="0">
                <a:solidFill>
                  <a:srgbClr val="00B05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01B5BAEB-B38A-4614-8C8F-4475B2544859}"/>
                </a:ext>
              </a:extLst>
            </p:cNvPr>
            <p:cNvSpPr txBox="1"/>
            <p:nvPr/>
          </p:nvSpPr>
          <p:spPr>
            <a:xfrm>
              <a:off x="1676406" y="4177303"/>
              <a:ext cx="4382661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>
                <a:spcBef>
                  <a:spcPts val="100"/>
                </a:spcBef>
              </a:pP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Meningkatkan</a:t>
              </a:r>
              <a:r>
                <a:rPr lang="en-US" dirty="0">
                  <a:solidFill>
                    <a:srgbClr val="FF000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kolaborasi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aktif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antar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K/L/D/I</a:t>
              </a:r>
              <a:endParaRPr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709FAE55-29AB-41C3-8C3A-15F61EC82935}"/>
                </a:ext>
              </a:extLst>
            </p:cNvPr>
            <p:cNvSpPr txBox="1"/>
            <p:nvPr/>
          </p:nvSpPr>
          <p:spPr>
            <a:xfrm>
              <a:off x="1676407" y="5155043"/>
              <a:ext cx="4382660" cy="8438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>
                <a:spcBef>
                  <a:spcPts val="100"/>
                </a:spcBef>
              </a:pP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Meningkatkan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b="1" dirty="0" err="1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kesadaran</a:t>
              </a:r>
              <a:r>
                <a: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masyarakat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akan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arti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&amp;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kegunaan</a:t>
              </a:r>
              <a:r>
                <a:rPr lang="en-US" dirty="0">
                  <a:latin typeface="Poppins Medium" panose="00000600000000000000" pitchFamily="2" charset="0"/>
                  <a:cs typeface="Poppins Medium" panose="00000600000000000000" pitchFamily="2" charset="0"/>
                </a:rPr>
                <a:t> </a:t>
              </a:r>
              <a:r>
                <a:rPr lang="en-US" dirty="0" err="1">
                  <a:latin typeface="Poppins Medium" panose="00000600000000000000" pitchFamily="2" charset="0"/>
                  <a:cs typeface="Poppins Medium" panose="00000600000000000000" pitchFamily="2" charset="0"/>
                </a:rPr>
                <a:t>satistik</a:t>
              </a:r>
              <a:endParaRPr dirty="0"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E15878-0E7B-402D-A335-D018375C44DE}"/>
                </a:ext>
              </a:extLst>
            </p:cNvPr>
            <p:cNvSpPr/>
            <p:nvPr/>
          </p:nvSpPr>
          <p:spPr>
            <a:xfrm>
              <a:off x="593684" y="2184834"/>
              <a:ext cx="814762" cy="734128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12555B-50D8-4694-9C01-5B2F3AD250C4}"/>
                </a:ext>
              </a:extLst>
            </p:cNvPr>
            <p:cNvSpPr/>
            <p:nvPr/>
          </p:nvSpPr>
          <p:spPr>
            <a:xfrm>
              <a:off x="681449" y="2093845"/>
              <a:ext cx="814762" cy="7341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137D13-A8E3-4308-8414-044DD07FAD00}"/>
                </a:ext>
              </a:extLst>
            </p:cNvPr>
            <p:cNvSpPr/>
            <p:nvPr/>
          </p:nvSpPr>
          <p:spPr>
            <a:xfrm>
              <a:off x="593684" y="3225224"/>
              <a:ext cx="814762" cy="734128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FA270B-C7FB-445E-8B33-A8913824D5A0}"/>
                </a:ext>
              </a:extLst>
            </p:cNvPr>
            <p:cNvSpPr/>
            <p:nvPr/>
          </p:nvSpPr>
          <p:spPr>
            <a:xfrm>
              <a:off x="656936" y="3134235"/>
              <a:ext cx="814762" cy="7341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84396-A704-450A-AC7D-BE114B5C73CE}"/>
                </a:ext>
              </a:extLst>
            </p:cNvPr>
            <p:cNvSpPr/>
            <p:nvPr/>
          </p:nvSpPr>
          <p:spPr>
            <a:xfrm>
              <a:off x="593684" y="4256089"/>
              <a:ext cx="814762" cy="734128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0B2E39-5F61-4A59-BEB7-1B1D52FC06C5}"/>
                </a:ext>
              </a:extLst>
            </p:cNvPr>
            <p:cNvSpPr/>
            <p:nvPr/>
          </p:nvSpPr>
          <p:spPr>
            <a:xfrm>
              <a:off x="656936" y="4165100"/>
              <a:ext cx="814762" cy="7341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105E6C-81B8-497C-8BD4-168C2F8E5480}"/>
                </a:ext>
              </a:extLst>
            </p:cNvPr>
            <p:cNvSpPr/>
            <p:nvPr/>
          </p:nvSpPr>
          <p:spPr>
            <a:xfrm>
              <a:off x="593684" y="5292131"/>
              <a:ext cx="814762" cy="734128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53BC78-FA1A-422A-A15D-FF049B526C03}"/>
                </a:ext>
              </a:extLst>
            </p:cNvPr>
            <p:cNvSpPr/>
            <p:nvPr/>
          </p:nvSpPr>
          <p:spPr>
            <a:xfrm>
              <a:off x="656936" y="5201142"/>
              <a:ext cx="814762" cy="7341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ambar 8">
              <a:extLst>
                <a:ext uri="{FF2B5EF4-FFF2-40B4-BE49-F238E27FC236}">
                  <a16:creationId xmlns:a16="http://schemas.microsoft.com/office/drawing/2014/main" id="{9CD1C5B9-333C-498B-9313-E201F1E4B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50" y="4182368"/>
              <a:ext cx="635801" cy="635801"/>
            </a:xfrm>
            <a:prstGeom prst="rect">
              <a:avLst/>
            </a:prstGeom>
          </p:spPr>
        </p:pic>
        <p:pic>
          <p:nvPicPr>
            <p:cNvPr id="21" name="Gambar 10">
              <a:extLst>
                <a:ext uri="{FF2B5EF4-FFF2-40B4-BE49-F238E27FC236}">
                  <a16:creationId xmlns:a16="http://schemas.microsoft.com/office/drawing/2014/main" id="{2273E7AD-CDBB-433A-9187-BD598CE73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16" y="3222234"/>
              <a:ext cx="527312" cy="527312"/>
            </a:xfrm>
            <a:prstGeom prst="rect">
              <a:avLst/>
            </a:prstGeom>
          </p:spPr>
        </p:pic>
        <p:pic>
          <p:nvPicPr>
            <p:cNvPr id="22" name="Gambar 9">
              <a:extLst>
                <a:ext uri="{FF2B5EF4-FFF2-40B4-BE49-F238E27FC236}">
                  <a16:creationId xmlns:a16="http://schemas.microsoft.com/office/drawing/2014/main" id="{A271DD86-703C-400D-BFA0-69615A020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13" y="2125469"/>
              <a:ext cx="664657" cy="66465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F5C7FE-9462-46E6-AE4F-9FCD7914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86" y="5278509"/>
              <a:ext cx="540525" cy="54052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3962BF-CCFA-4A1D-A562-38D3DA47B9EE}"/>
              </a:ext>
            </a:extLst>
          </p:cNvPr>
          <p:cNvGrpSpPr/>
          <p:nvPr/>
        </p:nvGrpSpPr>
        <p:grpSpPr>
          <a:xfrm>
            <a:off x="5564431" y="1232873"/>
            <a:ext cx="6394604" cy="5219934"/>
            <a:chOff x="5564431" y="1232873"/>
            <a:chExt cx="6394604" cy="521993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D8E19D-40DE-4B2A-8CCF-FCC421F96B6A}"/>
                </a:ext>
              </a:extLst>
            </p:cNvPr>
            <p:cNvGrpSpPr/>
            <p:nvPr/>
          </p:nvGrpSpPr>
          <p:grpSpPr>
            <a:xfrm>
              <a:off x="6198864" y="1232873"/>
              <a:ext cx="5760171" cy="5219934"/>
              <a:chOff x="6232036" y="1232873"/>
              <a:chExt cx="5760171" cy="521993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448F653-6978-41A3-82EA-367E5B646108}"/>
                  </a:ext>
                </a:extLst>
              </p:cNvPr>
              <p:cNvSpPr/>
              <p:nvPr/>
            </p:nvSpPr>
            <p:spPr>
              <a:xfrm>
                <a:off x="6232036" y="1750973"/>
                <a:ext cx="5760171" cy="4701834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A0C043C-AE07-42D6-89CA-09933FB7B0B4}"/>
                  </a:ext>
                </a:extLst>
              </p:cNvPr>
              <p:cNvSpPr/>
              <p:nvPr/>
            </p:nvSpPr>
            <p:spPr>
              <a:xfrm>
                <a:off x="6232036" y="1232873"/>
                <a:ext cx="5760171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fi-FI" sz="2800" b="1" dirty="0">
                    <a:solidFill>
                      <a:schemeClr val="bg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PERAN MASYARAKAT</a:t>
                </a:r>
              </a:p>
            </p:txBody>
          </p:sp>
          <p:sp>
            <p:nvSpPr>
              <p:cNvPr id="53" name="Bingkai 9">
                <a:extLst>
                  <a:ext uri="{FF2B5EF4-FFF2-40B4-BE49-F238E27FC236}">
                    <a16:creationId xmlns:a16="http://schemas.microsoft.com/office/drawing/2014/main" id="{1CCB611C-C1DB-4697-9295-F5727813B8C6}"/>
                  </a:ext>
                </a:extLst>
              </p:cNvPr>
              <p:cNvSpPr/>
              <p:nvPr/>
            </p:nvSpPr>
            <p:spPr>
              <a:xfrm>
                <a:off x="7724775" y="2082894"/>
                <a:ext cx="2720142" cy="399096"/>
              </a:xfrm>
              <a:prstGeom prst="frame">
                <a:avLst/>
              </a:prstGeom>
              <a:noFill/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d-ID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Menjadi </a:t>
                </a:r>
                <a:r>
                  <a:rPr lang="id-ID" b="1" dirty="0">
                    <a:solidFill>
                      <a:srgbClr val="00B050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Responden</a:t>
                </a:r>
                <a:r>
                  <a:rPr lang="en-US" b="1" dirty="0">
                    <a:solidFill>
                      <a:srgbClr val="00B050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 yang </a:t>
                </a:r>
                <a:r>
                  <a:rPr lang="en-US" b="1" dirty="0" err="1">
                    <a:solidFill>
                      <a:srgbClr val="00B050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Baik</a:t>
                </a:r>
                <a:endPara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  <p:sp>
            <p:nvSpPr>
              <p:cNvPr id="55" name="Bingkai 9">
                <a:extLst>
                  <a:ext uri="{FF2B5EF4-FFF2-40B4-BE49-F238E27FC236}">
                    <a16:creationId xmlns:a16="http://schemas.microsoft.com/office/drawing/2014/main" id="{6F70C93A-59B6-428F-936D-3B8F90D29833}"/>
                  </a:ext>
                </a:extLst>
              </p:cNvPr>
              <p:cNvSpPr/>
              <p:nvPr/>
            </p:nvSpPr>
            <p:spPr>
              <a:xfrm>
                <a:off x="6516661" y="5035271"/>
                <a:ext cx="3928256" cy="399096"/>
              </a:xfrm>
              <a:prstGeom prst="frame">
                <a:avLst/>
              </a:prstGeom>
              <a:noFill/>
              <a:ln w="19050">
                <a:noFill/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d-ID" dirty="0">
                    <a:solidFill>
                      <a:schemeClr val="tx1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Memberi </a:t>
                </a:r>
                <a:r>
                  <a:rPr lang="id-ID" b="1" dirty="0">
                    <a:solidFill>
                      <a:srgbClr val="00B050"/>
                    </a:solidFill>
                    <a:latin typeface="Poppins Medium" panose="00000600000000000000" pitchFamily="2" charset="0"/>
                    <a:cs typeface="Poppins Medium" panose="00000600000000000000" pitchFamily="2" charset="0"/>
                  </a:rPr>
                  <a:t>Umpan Balik</a:t>
                </a:r>
                <a:endParaRPr lang="en-US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0C7CAA4-E6DE-49D4-80DB-9800B0E35647}"/>
                  </a:ext>
                </a:extLst>
              </p:cNvPr>
              <p:cNvSpPr/>
              <p:nvPr/>
            </p:nvSpPr>
            <p:spPr>
              <a:xfrm>
                <a:off x="10386535" y="5143264"/>
                <a:ext cx="882940" cy="8829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1E4A501-905F-4622-8C47-90143527ED25}"/>
                  </a:ext>
                </a:extLst>
              </p:cNvPr>
              <p:cNvSpPr/>
              <p:nvPr/>
            </p:nvSpPr>
            <p:spPr>
              <a:xfrm>
                <a:off x="10397359" y="3567556"/>
                <a:ext cx="882940" cy="8829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5B08F1C-A38E-490B-81BF-4F28165BCFE4}"/>
                  </a:ext>
                </a:extLst>
              </p:cNvPr>
              <p:cNvSpPr/>
              <p:nvPr/>
            </p:nvSpPr>
            <p:spPr>
              <a:xfrm>
                <a:off x="10397359" y="2082894"/>
                <a:ext cx="882940" cy="8829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1C05AA-1774-4075-88D1-068717FE0367}"/>
                  </a:ext>
                </a:extLst>
              </p:cNvPr>
              <p:cNvSpPr/>
              <p:nvPr/>
            </p:nvSpPr>
            <p:spPr>
              <a:xfrm>
                <a:off x="10492474" y="2029410"/>
                <a:ext cx="882940" cy="8829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E794373-CF8F-40B3-944B-9C1AAB1B869A}"/>
                  </a:ext>
                </a:extLst>
              </p:cNvPr>
              <p:cNvSpPr/>
              <p:nvPr/>
            </p:nvSpPr>
            <p:spPr>
              <a:xfrm>
                <a:off x="10492474" y="3471731"/>
                <a:ext cx="882940" cy="8829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CA45556-70AA-4E6F-914D-EB48DCF463BC}"/>
                  </a:ext>
                </a:extLst>
              </p:cNvPr>
              <p:cNvSpPr/>
              <p:nvPr/>
            </p:nvSpPr>
            <p:spPr>
              <a:xfrm>
                <a:off x="10492474" y="5052219"/>
                <a:ext cx="882940" cy="8829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36AEDD1-9872-44A7-83A3-C79AD9805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5146" y="2199511"/>
                <a:ext cx="629622" cy="629622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AF677CC-7734-41A9-B982-230CC37F0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5772" y="3658602"/>
                <a:ext cx="590543" cy="590543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95CB28F-4B73-4C97-8BF3-C945B0BB3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961" y="5213018"/>
                <a:ext cx="622751" cy="622751"/>
              </a:xfrm>
              <a:prstGeom prst="rect">
                <a:avLst/>
              </a:prstGeom>
            </p:spPr>
          </p:pic>
        </p:grpSp>
        <p:sp>
          <p:nvSpPr>
            <p:cNvPr id="54" name="Bingkai 10">
              <a:extLst>
                <a:ext uri="{FF2B5EF4-FFF2-40B4-BE49-F238E27FC236}">
                  <a16:creationId xmlns:a16="http://schemas.microsoft.com/office/drawing/2014/main" id="{1C6F5B0B-512E-44DF-96E7-F6FDC0C1CB7C}"/>
                </a:ext>
              </a:extLst>
            </p:cNvPr>
            <p:cNvSpPr/>
            <p:nvPr/>
          </p:nvSpPr>
          <p:spPr>
            <a:xfrm>
              <a:off x="5564431" y="3493071"/>
              <a:ext cx="4832928" cy="399096"/>
            </a:xfrm>
            <a:prstGeom prst="frame">
              <a:avLst/>
            </a:prstGeom>
            <a:noFill/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d-ID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Aktif </a:t>
              </a:r>
              <a:r>
                <a:rPr lang="id-ID" b="1" dirty="0">
                  <a:solidFill>
                    <a:srgbClr val="00B05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Melaporkan Data Diri </a:t>
              </a:r>
              <a:endParaRPr lang="en-US" b="1" dirty="0">
                <a:solidFill>
                  <a:srgbClr val="00B050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0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E066D-18AE-4CB6-B708-2588F730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2791C3">
                  <a:shade val="30000"/>
                  <a:satMod val="115000"/>
                  <a:alpha val="85000"/>
                </a:srgbClr>
              </a:gs>
              <a:gs pos="64000">
                <a:srgbClr val="2791C3">
                  <a:shade val="67500"/>
                  <a:satMod val="115000"/>
                  <a:alpha val="92000"/>
                </a:srgbClr>
              </a:gs>
              <a:gs pos="100000">
                <a:srgbClr val="2791C3">
                  <a:shade val="100000"/>
                  <a:satMod val="115000"/>
                  <a:alpha val="0"/>
                </a:srgbClr>
              </a:gs>
            </a:gsLst>
            <a:lin ang="9000000" scaled="0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B6DBA7-54EF-4FA9-9B4B-289D606ABE33}"/>
              </a:ext>
            </a:extLst>
          </p:cNvPr>
          <p:cNvSpPr/>
          <p:nvPr/>
        </p:nvSpPr>
        <p:spPr>
          <a:xfrm>
            <a:off x="-6500" y="0"/>
            <a:ext cx="12192000" cy="6858000"/>
          </a:xfrm>
          <a:prstGeom prst="rect">
            <a:avLst/>
          </a:prstGeom>
          <a:gradFill>
            <a:gsLst>
              <a:gs pos="30000">
                <a:srgbClr val="0070C0">
                  <a:alpha val="73000"/>
                </a:srgbClr>
              </a:gs>
              <a:gs pos="0">
                <a:srgbClr val="00B0F0">
                  <a:alpha val="0"/>
                </a:srgbClr>
              </a:gs>
              <a:gs pos="50000">
                <a:srgbClr val="0070C0"/>
              </a:gs>
              <a:gs pos="77000">
                <a:srgbClr val="0070C0"/>
              </a:gs>
              <a:gs pos="92000">
                <a:srgbClr val="0070C0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18">
            <a:extLst>
              <a:ext uri="{FF2B5EF4-FFF2-40B4-BE49-F238E27FC236}">
                <a16:creationId xmlns:a16="http://schemas.microsoft.com/office/drawing/2014/main" id="{53989093-184C-467F-A5E8-D8CAC75F23FE}"/>
              </a:ext>
            </a:extLst>
          </p:cNvPr>
          <p:cNvSpPr txBox="1"/>
          <p:nvPr/>
        </p:nvSpPr>
        <p:spPr>
          <a:xfrm>
            <a:off x="5686424" y="2268931"/>
            <a:ext cx="5281893" cy="210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8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微软雅黑" panose="020B0503020204020204" charset="-122"/>
                <a:cs typeface="Poppins" panose="00000500000000000000" pitchFamily="2" charset="0"/>
              </a:rPr>
              <a:t>TERIMA</a:t>
            </a: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微软雅黑" panose="020B0503020204020204" charset="-122"/>
                <a:cs typeface="Poppins" panose="00000500000000000000" pitchFamily="2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微软雅黑" panose="020B0503020204020204" charset="-122"/>
                <a:cs typeface="Poppins" panose="00000500000000000000" pitchFamily="2" charset="0"/>
              </a:rPr>
              <a:t>KASIH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2EDFD-FAD0-4626-96C7-95A7558B3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90" y="4503344"/>
            <a:ext cx="2893359" cy="1424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745398-BC2D-42A5-B65D-17ABFEED8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12" y="3913200"/>
            <a:ext cx="809516" cy="917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53AB3A-8A39-4579-89C5-5108DD1BD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10108671" y="3913201"/>
            <a:ext cx="775657" cy="91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79C66-5668-4551-865C-013712674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7" y="404812"/>
            <a:ext cx="3909910" cy="620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8B598D-24E5-4ACA-96E9-1826B646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34" y="1504688"/>
            <a:ext cx="703758" cy="79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C19588-E1C6-46A5-97CD-35C46BA00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16" y="1411140"/>
            <a:ext cx="626790" cy="7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46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92358-752B-48BC-88C6-1EC232D933A5}"/>
              </a:ext>
            </a:extLst>
          </p:cNvPr>
          <p:cNvSpPr/>
          <p:nvPr/>
        </p:nvSpPr>
        <p:spPr>
          <a:xfrm>
            <a:off x="140730" y="4538923"/>
            <a:ext cx="3124061" cy="1899339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7479D0-E299-4072-B04D-AF459A5BA882}"/>
              </a:ext>
            </a:extLst>
          </p:cNvPr>
          <p:cNvSpPr/>
          <p:nvPr/>
        </p:nvSpPr>
        <p:spPr>
          <a:xfrm rot="16200000">
            <a:off x="1407559" y="4573556"/>
            <a:ext cx="597878" cy="3131534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BA675-A9D0-4BC5-B21C-9BA6A0FF0359}"/>
              </a:ext>
            </a:extLst>
          </p:cNvPr>
          <p:cNvSpPr/>
          <p:nvPr/>
        </p:nvSpPr>
        <p:spPr>
          <a:xfrm>
            <a:off x="4517814" y="4538923"/>
            <a:ext cx="3124061" cy="1899339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9A58B-81F9-49A8-8CEE-102070F3AE48}"/>
              </a:ext>
            </a:extLst>
          </p:cNvPr>
          <p:cNvSpPr/>
          <p:nvPr/>
        </p:nvSpPr>
        <p:spPr>
          <a:xfrm rot="16200000">
            <a:off x="5784642" y="4573556"/>
            <a:ext cx="597878" cy="3131534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97C393-9AC2-4438-8F51-A2624187E8C4}"/>
              </a:ext>
            </a:extLst>
          </p:cNvPr>
          <p:cNvSpPr/>
          <p:nvPr/>
        </p:nvSpPr>
        <p:spPr>
          <a:xfrm>
            <a:off x="9696670" y="1429077"/>
            <a:ext cx="2304000" cy="1899338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B3136-30FB-4683-B018-9CDD82254B94}"/>
              </a:ext>
            </a:extLst>
          </p:cNvPr>
          <p:cNvSpPr/>
          <p:nvPr/>
        </p:nvSpPr>
        <p:spPr>
          <a:xfrm rot="16200000">
            <a:off x="10535683" y="1881715"/>
            <a:ext cx="597878" cy="2295521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EE392-E901-4326-A8ED-725D9E5F6831}"/>
              </a:ext>
            </a:extLst>
          </p:cNvPr>
          <p:cNvSpPr/>
          <p:nvPr/>
        </p:nvSpPr>
        <p:spPr>
          <a:xfrm>
            <a:off x="8876609" y="4538923"/>
            <a:ext cx="3124061" cy="1899339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7A1163-AD1B-45B5-8DB3-293B81F3E51B}"/>
              </a:ext>
            </a:extLst>
          </p:cNvPr>
          <p:cNvSpPr/>
          <p:nvPr/>
        </p:nvSpPr>
        <p:spPr>
          <a:xfrm rot="16200000">
            <a:off x="10143437" y="4573555"/>
            <a:ext cx="597878" cy="3131534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E22D-D5F9-4EA0-8CFD-D85F86B55E3B}"/>
              </a:ext>
            </a:extLst>
          </p:cNvPr>
          <p:cNvSpPr/>
          <p:nvPr/>
        </p:nvSpPr>
        <p:spPr>
          <a:xfrm>
            <a:off x="6500766" y="1419112"/>
            <a:ext cx="2304000" cy="1899339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7D7E4A-0181-4669-ADD9-366E3A151727}"/>
              </a:ext>
            </a:extLst>
          </p:cNvPr>
          <p:cNvSpPr/>
          <p:nvPr/>
        </p:nvSpPr>
        <p:spPr>
          <a:xfrm rot="16200000">
            <a:off x="7354329" y="1872231"/>
            <a:ext cx="597878" cy="2305004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167BDD2A-16CD-474B-8279-EB19C43A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260" y="6576600"/>
            <a:ext cx="2743200" cy="365125"/>
          </a:xfrm>
        </p:spPr>
        <p:txBody>
          <a:bodyPr/>
          <a:lstStyle/>
          <a:p>
            <a:fld id="{EB9E5DA5-6055-4EBD-AF78-CBB20B4B571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A0A3ECC-E32F-4145-8C01-470411D9715B}"/>
              </a:ext>
            </a:extLst>
          </p:cNvPr>
          <p:cNvSpPr/>
          <p:nvPr/>
        </p:nvSpPr>
        <p:spPr>
          <a:xfrm>
            <a:off x="3593592" y="269764"/>
            <a:ext cx="9557105" cy="726162"/>
          </a:xfrm>
          <a:prstGeom prst="parallelogram">
            <a:avLst>
              <a:gd name="adj" fmla="val 51053"/>
            </a:avLst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i-FI" sz="3200" dirty="0">
                <a:solidFill>
                  <a:sysClr val="windowText" lastClr="000000"/>
                </a:solidFill>
                <a:latin typeface="Franklin Gothic Medium Cond" panose="020B0606030402020204" pitchFamily="34" charset="0"/>
              </a:rPr>
              <a:t>UPAYA BPS MEWUJUDKAN SATU DATA INDONESIA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EA6059-EBBA-4F2C-9F7F-E672A713DF9B}"/>
              </a:ext>
            </a:extLst>
          </p:cNvPr>
          <p:cNvCxnSpPr/>
          <p:nvPr/>
        </p:nvCxnSpPr>
        <p:spPr>
          <a:xfrm flipV="1">
            <a:off x="3386236" y="243245"/>
            <a:ext cx="435850" cy="865132"/>
          </a:xfrm>
          <a:prstGeom prst="line">
            <a:avLst/>
          </a:prstGeom>
          <a:ln>
            <a:solidFill>
              <a:srgbClr val="0091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EE7FF-2A87-4862-9AFD-5294E0072031}"/>
              </a:ext>
            </a:extLst>
          </p:cNvPr>
          <p:cNvCxnSpPr/>
          <p:nvPr/>
        </p:nvCxnSpPr>
        <p:spPr>
          <a:xfrm flipV="1">
            <a:off x="3525936" y="109895"/>
            <a:ext cx="435850" cy="865132"/>
          </a:xfrm>
          <a:prstGeom prst="line">
            <a:avLst/>
          </a:prstGeom>
          <a:ln>
            <a:solidFill>
              <a:srgbClr val="0091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14BE558-0299-40AD-A34E-E0B192169CAC}"/>
              </a:ext>
            </a:extLst>
          </p:cNvPr>
          <p:cNvSpPr/>
          <p:nvPr/>
        </p:nvSpPr>
        <p:spPr>
          <a:xfrm>
            <a:off x="140730" y="1429076"/>
            <a:ext cx="2304000" cy="1899339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2B2B3-EA6F-4FCA-8661-AF2849F73472}"/>
              </a:ext>
            </a:extLst>
          </p:cNvPr>
          <p:cNvSpPr/>
          <p:nvPr/>
        </p:nvSpPr>
        <p:spPr>
          <a:xfrm rot="16200000">
            <a:off x="993791" y="1877476"/>
            <a:ext cx="597878" cy="23040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BA60F9-2F99-40A0-889A-9875235651DC}"/>
              </a:ext>
            </a:extLst>
          </p:cNvPr>
          <p:cNvGrpSpPr/>
          <p:nvPr/>
        </p:nvGrpSpPr>
        <p:grpSpPr>
          <a:xfrm>
            <a:off x="1350679" y="1644532"/>
            <a:ext cx="1031879" cy="879183"/>
            <a:chOff x="464952" y="1821686"/>
            <a:chExt cx="1154490" cy="1147894"/>
          </a:xfrm>
          <a:noFill/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62ED05-D93D-4973-9988-F9A08FA9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52" y="1821686"/>
              <a:ext cx="594059" cy="5940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DB36CF-293A-432D-A6CD-D127DCA4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335" y="1866638"/>
              <a:ext cx="549107" cy="549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0BF242E-8627-4F7F-9DDB-8B0192763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532" y="2480869"/>
              <a:ext cx="488711" cy="488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78A824-6108-4541-896B-D168D09A8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81" y="2480869"/>
              <a:ext cx="488711" cy="4887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A722A03-E718-4CDA-913F-4F9FA6032040}"/>
              </a:ext>
            </a:extLst>
          </p:cNvPr>
          <p:cNvSpPr txBox="1"/>
          <p:nvPr/>
        </p:nvSpPr>
        <p:spPr>
          <a:xfrm>
            <a:off x="1538444" y="2730537"/>
            <a:ext cx="68640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K/L/D/I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92609B-9A08-4B67-AAA1-1888A0BD7A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9" y="1662819"/>
            <a:ext cx="408644" cy="274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97DDBA-4523-4025-9E47-E77E838D6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" y="1916919"/>
            <a:ext cx="761469" cy="652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D72098-68BD-4C4B-8CEB-F12050166528}"/>
              </a:ext>
            </a:extLst>
          </p:cNvPr>
          <p:cNvSpPr txBox="1"/>
          <p:nvPr/>
        </p:nvSpPr>
        <p:spPr>
          <a:xfrm>
            <a:off x="156286" y="2730537"/>
            <a:ext cx="12891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Responden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Sensus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/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Survei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998361-5454-47AD-84B8-D0FFCF6EDE38}"/>
              </a:ext>
            </a:extLst>
          </p:cNvPr>
          <p:cNvGrpSpPr/>
          <p:nvPr/>
        </p:nvGrpSpPr>
        <p:grpSpPr>
          <a:xfrm>
            <a:off x="2525541" y="2085915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30" name="Chevron 21">
              <a:extLst>
                <a:ext uri="{FF2B5EF4-FFF2-40B4-BE49-F238E27FC236}">
                  <a16:creationId xmlns:a16="http://schemas.microsoft.com/office/drawing/2014/main" id="{AE713257-AB79-41F3-A0BC-6F2658636D34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48728D-0F03-4DDE-9B76-6951D89990D9}"/>
                </a:ext>
              </a:extLst>
            </p:cNvPr>
            <p:cNvSpPr txBox="1"/>
            <p:nvPr/>
          </p:nvSpPr>
          <p:spPr>
            <a:xfrm>
              <a:off x="5261811" y="5100910"/>
              <a:ext cx="280979" cy="4822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1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5626D76-60EC-42DF-8ABB-8B09923F91C6}"/>
              </a:ext>
            </a:extLst>
          </p:cNvPr>
          <p:cNvSpPr/>
          <p:nvPr/>
        </p:nvSpPr>
        <p:spPr>
          <a:xfrm>
            <a:off x="3326044" y="1429077"/>
            <a:ext cx="2304000" cy="1899338"/>
          </a:xfrm>
          <a:prstGeom prst="rect">
            <a:avLst/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0236C-2954-4548-AA66-D56451EB5241}"/>
              </a:ext>
            </a:extLst>
          </p:cNvPr>
          <p:cNvSpPr/>
          <p:nvPr/>
        </p:nvSpPr>
        <p:spPr>
          <a:xfrm rot="16200000">
            <a:off x="4179608" y="1877017"/>
            <a:ext cx="597878" cy="230500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198D6E-11E2-48DD-9595-70A9CD5E9D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582" t="13989" r="24477" b="20386"/>
          <a:stretch/>
        </p:blipFill>
        <p:spPr>
          <a:xfrm>
            <a:off x="3908926" y="1522975"/>
            <a:ext cx="1101081" cy="111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659972-1743-41AE-BC6D-4613776460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191">
            <a:off x="4480524" y="1601427"/>
            <a:ext cx="233428" cy="1588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030885-BAE5-434C-BE38-8B71B8F18C46}"/>
              </a:ext>
            </a:extLst>
          </p:cNvPr>
          <p:cNvSpPr txBox="1"/>
          <p:nvPr/>
        </p:nvSpPr>
        <p:spPr>
          <a:xfrm>
            <a:off x="3525935" y="2718026"/>
            <a:ext cx="1946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BPS </a:t>
            </a:r>
          </a:p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Kompilasi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Data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B2B1099-B625-4B9F-94B9-762095526478}"/>
              </a:ext>
            </a:extLst>
          </p:cNvPr>
          <p:cNvGrpSpPr/>
          <p:nvPr/>
        </p:nvGrpSpPr>
        <p:grpSpPr>
          <a:xfrm>
            <a:off x="5710855" y="2083427"/>
            <a:ext cx="719692" cy="556155"/>
            <a:chOff x="4961726" y="4982196"/>
            <a:chExt cx="772976" cy="726137"/>
          </a:xfrm>
          <a:solidFill>
            <a:schemeClr val="accent4"/>
          </a:solidFill>
        </p:grpSpPr>
        <p:sp>
          <p:nvSpPr>
            <p:cNvPr id="38" name="Chevron 47">
              <a:extLst>
                <a:ext uri="{FF2B5EF4-FFF2-40B4-BE49-F238E27FC236}">
                  <a16:creationId xmlns:a16="http://schemas.microsoft.com/office/drawing/2014/main" id="{B5D47669-34AC-4C95-BC63-E4D795C27E1A}"/>
                </a:ext>
              </a:extLst>
            </p:cNvPr>
            <p:cNvSpPr/>
            <p:nvPr/>
          </p:nvSpPr>
          <p:spPr>
            <a:xfrm>
              <a:off x="4961726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93FF1F-2556-4F21-98DB-2E8AE9049DBD}"/>
                </a:ext>
              </a:extLst>
            </p:cNvPr>
            <p:cNvSpPr txBox="1"/>
            <p:nvPr/>
          </p:nvSpPr>
          <p:spPr>
            <a:xfrm>
              <a:off x="5261811" y="5100910"/>
              <a:ext cx="339516" cy="4822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235ED8-0584-43A3-90B0-6C927C3B649A}"/>
              </a:ext>
            </a:extLst>
          </p:cNvPr>
          <p:cNvGrpSpPr/>
          <p:nvPr/>
        </p:nvGrpSpPr>
        <p:grpSpPr>
          <a:xfrm>
            <a:off x="8896169" y="2113859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41" name="Chevron 50">
              <a:extLst>
                <a:ext uri="{FF2B5EF4-FFF2-40B4-BE49-F238E27FC236}">
                  <a16:creationId xmlns:a16="http://schemas.microsoft.com/office/drawing/2014/main" id="{69E1F557-EE97-4832-AE23-628D20E3F17F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C1503F-FD1D-4770-8241-54382BE6C6F1}"/>
                </a:ext>
              </a:extLst>
            </p:cNvPr>
            <p:cNvSpPr txBox="1"/>
            <p:nvPr/>
          </p:nvSpPr>
          <p:spPr>
            <a:xfrm>
              <a:off x="5261811" y="5100910"/>
              <a:ext cx="346403" cy="4822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601221-98AB-4C09-B548-1F428782DA12}"/>
              </a:ext>
            </a:extLst>
          </p:cNvPr>
          <p:cNvSpPr txBox="1"/>
          <p:nvPr/>
        </p:nvSpPr>
        <p:spPr>
          <a:xfrm>
            <a:off x="9696674" y="2730537"/>
            <a:ext cx="230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Pengemasan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informasi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untuk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diseminasi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statistik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BD7A92F-2676-4421-9993-415367B1F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2"/>
          <a:stretch/>
        </p:blipFill>
        <p:spPr>
          <a:xfrm>
            <a:off x="10083695" y="1419112"/>
            <a:ext cx="1444302" cy="1315579"/>
          </a:xfrm>
          <a:prstGeom prst="rect">
            <a:avLst/>
          </a:prstGeom>
        </p:spPr>
      </p:pic>
      <p:pic>
        <p:nvPicPr>
          <p:cNvPr id="45" name="Picture 2" descr="Related image">
            <a:extLst>
              <a:ext uri="{FF2B5EF4-FFF2-40B4-BE49-F238E27FC236}">
                <a16:creationId xmlns:a16="http://schemas.microsoft.com/office/drawing/2014/main" id="{A05CC06F-CCDE-4F95-8DDE-4C91152F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134" y="4821546"/>
            <a:ext cx="819283" cy="81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01169E0-6F6C-4190-A245-E801A19F20B3}"/>
              </a:ext>
            </a:extLst>
          </p:cNvPr>
          <p:cNvSpPr txBox="1"/>
          <p:nvPr/>
        </p:nvSpPr>
        <p:spPr>
          <a:xfrm>
            <a:off x="10824134" y="5818945"/>
            <a:ext cx="111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Publikasi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&amp;</a:t>
            </a:r>
          </a:p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Infografis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7" name="Picture 4" descr="Image result for sdgs icon">
            <a:extLst>
              <a:ext uri="{FF2B5EF4-FFF2-40B4-BE49-F238E27FC236}">
                <a16:creationId xmlns:a16="http://schemas.microsoft.com/office/drawing/2014/main" id="{6C14AF21-2D26-478A-AF16-687BD2F7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409" y="4767383"/>
            <a:ext cx="1038567" cy="9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DE138D-325C-4FF2-9E1D-C953778A4212}"/>
              </a:ext>
            </a:extLst>
          </p:cNvPr>
          <p:cNvSpPr txBox="1"/>
          <p:nvPr/>
        </p:nvSpPr>
        <p:spPr>
          <a:xfrm>
            <a:off x="8876610" y="5834600"/>
            <a:ext cx="194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Indikator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Statistik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Dasar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&amp;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Sektoral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6BCB30-046A-4228-B00B-36425F00686F}"/>
              </a:ext>
            </a:extLst>
          </p:cNvPr>
          <p:cNvSpPr txBox="1"/>
          <p:nvPr/>
        </p:nvSpPr>
        <p:spPr>
          <a:xfrm>
            <a:off x="6500763" y="2730537"/>
            <a:ext cx="22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Tabulasi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/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Penghitungan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Indikator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/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Agregasi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/DLL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D51FDE5-B11A-4FB1-B3F1-E9F95FBD6B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79" y="1574198"/>
            <a:ext cx="1138215" cy="113821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DF46113-DADF-4B16-8EC3-BAE591227792}"/>
              </a:ext>
            </a:extLst>
          </p:cNvPr>
          <p:cNvGrpSpPr/>
          <p:nvPr/>
        </p:nvGrpSpPr>
        <p:grpSpPr>
          <a:xfrm rot="5400000">
            <a:off x="11219016" y="3623991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52" name="Chevron 77">
              <a:extLst>
                <a:ext uri="{FF2B5EF4-FFF2-40B4-BE49-F238E27FC236}">
                  <a16:creationId xmlns:a16="http://schemas.microsoft.com/office/drawing/2014/main" id="{8742212D-38FE-427C-885F-9CA99EAF0460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AE468FF-FDDD-45B9-92C0-51A4D132469C}"/>
                </a:ext>
              </a:extLst>
            </p:cNvPr>
            <p:cNvSpPr txBox="1"/>
            <p:nvPr/>
          </p:nvSpPr>
          <p:spPr>
            <a:xfrm rot="16200000">
              <a:off x="5251812" y="5143679"/>
              <a:ext cx="437844" cy="3966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46EA5A-0ED8-4746-B4C1-7FCCB073B76B}"/>
              </a:ext>
            </a:extLst>
          </p:cNvPr>
          <p:cNvGrpSpPr/>
          <p:nvPr/>
        </p:nvGrpSpPr>
        <p:grpSpPr>
          <a:xfrm flipH="1">
            <a:off x="3572605" y="5210515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55" name="Chevron 84">
              <a:extLst>
                <a:ext uri="{FF2B5EF4-FFF2-40B4-BE49-F238E27FC236}">
                  <a16:creationId xmlns:a16="http://schemas.microsoft.com/office/drawing/2014/main" id="{BC59BC0D-5089-4E45-AD0E-B279D01E6583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A0DEBE-63E4-4DCF-A264-90158C28BB4F}"/>
                </a:ext>
              </a:extLst>
            </p:cNvPr>
            <p:cNvSpPr txBox="1"/>
            <p:nvPr/>
          </p:nvSpPr>
          <p:spPr>
            <a:xfrm>
              <a:off x="5233500" y="5100910"/>
              <a:ext cx="353290" cy="4822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B8EC2B7-47BD-43D9-921E-B0064B65E241}"/>
              </a:ext>
            </a:extLst>
          </p:cNvPr>
          <p:cNvGrpSpPr/>
          <p:nvPr/>
        </p:nvGrpSpPr>
        <p:grpSpPr>
          <a:xfrm flipH="1">
            <a:off x="7867392" y="5210515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58" name="Chevron 87">
              <a:extLst>
                <a:ext uri="{FF2B5EF4-FFF2-40B4-BE49-F238E27FC236}">
                  <a16:creationId xmlns:a16="http://schemas.microsoft.com/office/drawing/2014/main" id="{F65DDF0D-B263-41E5-8504-523418379B0C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F2F544-D272-4829-816D-316B70E2B82F}"/>
                </a:ext>
              </a:extLst>
            </p:cNvPr>
            <p:cNvSpPr txBox="1"/>
            <p:nvPr/>
          </p:nvSpPr>
          <p:spPr>
            <a:xfrm>
              <a:off x="5231777" y="5100910"/>
              <a:ext cx="355012" cy="4822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5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4603CA-9752-4DCE-A548-EEBB73AEE5C0}"/>
              </a:ext>
            </a:extLst>
          </p:cNvPr>
          <p:cNvGrpSpPr/>
          <p:nvPr/>
        </p:nvGrpSpPr>
        <p:grpSpPr>
          <a:xfrm rot="5400000" flipH="1" flipV="1">
            <a:off x="188305" y="3623991"/>
            <a:ext cx="719692" cy="556155"/>
            <a:chOff x="4974880" y="4982196"/>
            <a:chExt cx="772976" cy="726137"/>
          </a:xfrm>
          <a:solidFill>
            <a:schemeClr val="accent4"/>
          </a:solidFill>
        </p:grpSpPr>
        <p:sp>
          <p:nvSpPr>
            <p:cNvPr id="61" name="Chevron 92">
              <a:extLst>
                <a:ext uri="{FF2B5EF4-FFF2-40B4-BE49-F238E27FC236}">
                  <a16:creationId xmlns:a16="http://schemas.microsoft.com/office/drawing/2014/main" id="{0C3135F1-BE78-4F0B-93E9-9106A6EB804D}"/>
                </a:ext>
              </a:extLst>
            </p:cNvPr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2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66D667-1A92-4F4C-94AA-FE1CEA0CDCB5}"/>
                </a:ext>
              </a:extLst>
            </p:cNvPr>
            <p:cNvSpPr txBox="1"/>
            <p:nvPr/>
          </p:nvSpPr>
          <p:spPr>
            <a:xfrm rot="16200000" flipV="1">
              <a:off x="5244324" y="5143679"/>
              <a:ext cx="393893" cy="3966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D" b="1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7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639F603-751A-4AD1-996E-D527078E0ACC}"/>
              </a:ext>
            </a:extLst>
          </p:cNvPr>
          <p:cNvSpPr txBox="1"/>
          <p:nvPr/>
        </p:nvSpPr>
        <p:spPr>
          <a:xfrm>
            <a:off x="4499525" y="5834600"/>
            <a:ext cx="3200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Informasi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dapat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diakses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melalui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website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atau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aplikasi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mobile</a:t>
            </a:r>
          </a:p>
        </p:txBody>
      </p:sp>
      <p:sp>
        <p:nvSpPr>
          <p:cNvPr id="64" name="文本框 18">
            <a:extLst>
              <a:ext uri="{FF2B5EF4-FFF2-40B4-BE49-F238E27FC236}">
                <a16:creationId xmlns:a16="http://schemas.microsoft.com/office/drawing/2014/main" id="{48A0D5F2-6434-405E-86B3-ED3416F39E2A}"/>
              </a:ext>
            </a:extLst>
          </p:cNvPr>
          <p:cNvSpPr txBox="1"/>
          <p:nvPr/>
        </p:nvSpPr>
        <p:spPr>
          <a:xfrm>
            <a:off x="5258582" y="5547746"/>
            <a:ext cx="31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altLang="zh-CN" sz="1400" b="1" i="1" dirty="0">
                <a:solidFill>
                  <a:srgbClr val="C00000"/>
                </a:solidFill>
                <a:ea typeface="微软雅黑" panose="020B0503020204020204" charset="-122"/>
              </a:rPr>
              <a:t>WWW.BPS.GO.ID</a:t>
            </a:r>
            <a:endParaRPr kumimoji="0" lang="en-US" altLang="zh-CN" sz="14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768DA8-A66E-4E6C-9E48-F4FB93DF48D6}"/>
              </a:ext>
            </a:extLst>
          </p:cNvPr>
          <p:cNvSpPr txBox="1"/>
          <p:nvPr/>
        </p:nvSpPr>
        <p:spPr>
          <a:xfrm>
            <a:off x="820840" y="3682432"/>
            <a:ext cx="3088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Simpul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komunikasi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untuk</a:t>
            </a:r>
            <a:endParaRPr lang="en-ID" sz="1100" i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mengakses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data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oleh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siapapun</a:t>
            </a:r>
            <a:endParaRPr lang="en-ID" sz="1100" i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secara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terbuka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dan</a:t>
            </a:r>
            <a:r>
              <a:rPr lang="en-ID" sz="1100" i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ID" sz="1100" i="1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cuma-cuma</a:t>
            </a:r>
            <a:endParaRPr lang="en-ID" sz="1100" i="1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2C83067-1007-4025-BC56-C8AC357CC69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424" y="4513265"/>
            <a:ext cx="1324266" cy="1324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57AE054-2361-4885-B311-89B580B020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8540" y="4651798"/>
            <a:ext cx="1201443" cy="83904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D2D8B33-1941-4AEB-A627-BB93B63E788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49" y="4618931"/>
            <a:ext cx="940208" cy="94020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945C028-7BB4-444C-87F4-3C24501E482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68379"/>
          <a:stretch/>
        </p:blipFill>
        <p:spPr>
          <a:xfrm>
            <a:off x="6574590" y="4712002"/>
            <a:ext cx="457854" cy="74256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56EF0C1-8EAE-477A-9ED2-31336C614803}"/>
              </a:ext>
            </a:extLst>
          </p:cNvPr>
          <p:cNvSpPr txBox="1"/>
          <p:nvPr/>
        </p:nvSpPr>
        <p:spPr>
          <a:xfrm>
            <a:off x="149873" y="5834600"/>
            <a:ext cx="309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Interoperabilitas</a:t>
            </a:r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data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melalui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ID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API </a:t>
            </a:r>
            <a:r>
              <a:rPr lang="en-ID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Webservis</a:t>
            </a:r>
            <a:endParaRPr lang="en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A297F99-A08D-42E8-B8B2-0BA878287FF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8" y="4632811"/>
            <a:ext cx="1898940" cy="119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61230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AEDA5-EA29-42F7-B9ED-8BC4DA7B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D416E-AF29-4A00-9FE0-517B852E3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28941-87DB-4291-A457-0BE4BA7E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Materi</a:t>
            </a:r>
            <a:r>
              <a:rPr lang="en-US" dirty="0"/>
              <a:t> SDI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DEF7F-04D3-481F-AE9E-89B010F131B9}"/>
              </a:ext>
            </a:extLst>
          </p:cNvPr>
          <p:cNvSpPr/>
          <p:nvPr/>
        </p:nvSpPr>
        <p:spPr>
          <a:xfrm>
            <a:off x="1500995" y="3071329"/>
            <a:ext cx="1104181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s.bps.go.id/rakor_sdi74</a:t>
            </a:r>
          </a:p>
        </p:txBody>
      </p:sp>
    </p:spTree>
    <p:extLst>
      <p:ext uri="{BB962C8B-B14F-4D97-AF65-F5344CB8AC3E}">
        <p14:creationId xmlns:p14="http://schemas.microsoft.com/office/powerpoint/2010/main" val="22989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F27EE-76F9-472F-8008-A13C9AD0A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E03F4-863C-4FC1-8E5D-2F13E0995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BA80D-C5E7-4FCE-B180-A7C40B15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BIODATA PEMBICARA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75EF5C-6AD5-461B-9B39-A2E63870DAD7}"/>
              </a:ext>
            </a:extLst>
          </p:cNvPr>
          <p:cNvSpPr/>
          <p:nvPr/>
        </p:nvSpPr>
        <p:spPr>
          <a:xfrm>
            <a:off x="838200" y="1889033"/>
            <a:ext cx="357290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Ir. </a:t>
            </a:r>
            <a:r>
              <a:rPr lang="en-US" sz="3600" b="1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Hj</a:t>
            </a:r>
            <a:r>
              <a:rPr lang="en-US" sz="3600" b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3600" b="1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Martini M.S</a:t>
            </a:r>
          </a:p>
          <a:p>
            <a:endParaRPr lang="en-US" sz="3600" b="1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D18B98-A0EA-4A15-A3BE-9A939EEDAD4A}"/>
              </a:ext>
            </a:extLst>
          </p:cNvPr>
          <p:cNvSpPr txBox="1">
            <a:spLocks/>
          </p:cNvSpPr>
          <p:nvPr/>
        </p:nvSpPr>
        <p:spPr>
          <a:xfrm>
            <a:off x="838200" y="2394752"/>
            <a:ext cx="5913799" cy="434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FFFF00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r>
              <a:rPr lang="it-IT" sz="2400" dirty="0">
                <a:solidFill>
                  <a:schemeClr val="bg1"/>
                </a:solidFill>
              </a:rPr>
              <a:t>NIP. 196601071993022001  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AABEB8-3A68-4E47-9F74-5070E6111ABF}"/>
              </a:ext>
            </a:extLst>
          </p:cNvPr>
          <p:cNvSpPr txBox="1">
            <a:spLocks/>
          </p:cNvSpPr>
          <p:nvPr/>
        </p:nvSpPr>
        <p:spPr>
          <a:xfrm>
            <a:off x="838200" y="3080958"/>
            <a:ext cx="8806132" cy="3102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rgbClr val="FFFF00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Tempat, Tanggal Lahir		: Kendari, 7 Januari 1966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Jenis Kelamin			: Perempuan</a:t>
            </a:r>
          </a:p>
          <a:p>
            <a:pPr>
              <a:lnSpc>
                <a:spcPct val="100000"/>
              </a:lnSpc>
            </a:pP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Pangkat/Golongan			: Pembina / IVb</a:t>
            </a:r>
            <a:endParaRPr lang="en-US" sz="18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Agama 				: Islam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Pendidikan </a:t>
            </a:r>
            <a:r>
              <a:rPr lang="en-US" sz="18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Terakhir</a:t>
            </a:r>
            <a:r>
              <a:rPr lang="en-US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		: S2 </a:t>
            </a:r>
            <a:r>
              <a:rPr lang="en-US" sz="18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Agribisnis</a:t>
            </a:r>
            <a:endParaRPr lang="en-US" sz="1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770313" indent="-3770313">
              <a:lnSpc>
                <a:spcPct val="100000"/>
              </a:lnSpc>
              <a:tabLst>
                <a:tab pos="3657600" algn="l"/>
              </a:tabLst>
            </a:pPr>
            <a:r>
              <a:rPr lang="en-US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Alamat	: </a:t>
            </a: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BTN Kendari permai blok L1 NO 16-17 Kambu</a:t>
            </a:r>
            <a:endParaRPr lang="en-US" sz="18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3770313" indent="-3770313">
              <a:lnSpc>
                <a:spcPct val="100000"/>
              </a:lnSpc>
              <a:tabLst>
                <a:tab pos="3657600" algn="l"/>
              </a:tabLst>
            </a:pP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Jabatan Saat ini	: Kepala BPS Kota Kendari</a:t>
            </a:r>
          </a:p>
          <a:p>
            <a:pPr marL="3770313" indent="-3770313">
              <a:lnSpc>
                <a:spcPct val="100000"/>
              </a:lnSpc>
              <a:tabLst>
                <a:tab pos="3657600" algn="l"/>
              </a:tabLst>
            </a:pPr>
            <a:r>
              <a:rPr lang="it-IT" sz="18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Unit Kerja	: BPS Kota Kendari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2840F8-180D-4F5A-8207-651877D1753B}"/>
              </a:ext>
            </a:extLst>
          </p:cNvPr>
          <p:cNvSpPr/>
          <p:nvPr/>
        </p:nvSpPr>
        <p:spPr>
          <a:xfrm>
            <a:off x="948906" y="2829465"/>
            <a:ext cx="8471139" cy="9489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3D8D2-2E19-4C49-8E3D-4BFADDF43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8263050" y="1752477"/>
            <a:ext cx="775657" cy="91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257E7-8D91-459F-90A0-EF35ECD73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8" y="5449063"/>
            <a:ext cx="626790" cy="79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9B9E0-449D-441B-A2A0-5CB98E7D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6" y="5542611"/>
            <a:ext cx="703758" cy="797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1FF873-1C32-47B1-9A0C-2AAA3D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91" y="1752476"/>
            <a:ext cx="809516" cy="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7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9A8C0EB-5C41-4505-B4B3-AA22795FDB27}"/>
              </a:ext>
            </a:extLst>
          </p:cNvPr>
          <p:cNvSpPr/>
          <p:nvPr/>
        </p:nvSpPr>
        <p:spPr>
          <a:xfrm>
            <a:off x="3135086" y="1820499"/>
            <a:ext cx="6634065" cy="3964481"/>
          </a:xfrm>
          <a:prstGeom prst="wedgeRoundRectCallout">
            <a:avLst>
              <a:gd name="adj1" fmla="val -57303"/>
              <a:gd name="adj2" fmla="val 11709"/>
              <a:gd name="adj3" fmla="val 16667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CB9CE2-54E3-451A-829E-F8F56C4D2B54}"/>
              </a:ext>
            </a:extLst>
          </p:cNvPr>
          <p:cNvSpPr/>
          <p:nvPr/>
        </p:nvSpPr>
        <p:spPr>
          <a:xfrm>
            <a:off x="3609608" y="2094579"/>
            <a:ext cx="57569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Data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adalah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jenis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kekayaan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baru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bangsa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kita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Kini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lebih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berharga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minyak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Oleh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itu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kedaulatan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data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harus</a:t>
            </a:r>
            <a:r>
              <a:rPr lang="en-US" sz="24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diwujudkan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Hak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warga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negara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atas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pribadi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harus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dilindungi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Regulasinya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harus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segera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disiapkan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boleh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ada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kompromi</a:t>
            </a:r>
            <a:r>
              <a:rPr lang="en-US" sz="24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5EFD4-50CE-449E-B4C4-38510F8A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28" l="566" r="100000">
                        <a14:foregroundMark x1="53208" y1="69350" x2="56792" y2="81257"/>
                        <a14:foregroundMark x1="60755" y1="66814" x2="57736" y2="71665"/>
                        <a14:foregroundMark x1="13774" y1="34840" x2="20755" y2="38479"/>
                      </a14:backgroundRemoval>
                    </a14:imgEffect>
                  </a14:imgLayer>
                </a14:imgProps>
              </a:ext>
            </a:extLst>
          </a:blip>
          <a:srcRect t="2158"/>
          <a:stretch/>
        </p:blipFill>
        <p:spPr>
          <a:xfrm>
            <a:off x="418538" y="572533"/>
            <a:ext cx="3191070" cy="534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5692B3-2047-4F33-8593-5799B6256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8784258" y="1212981"/>
            <a:ext cx="775657" cy="917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408152-986A-4281-A11D-1A32AE0CE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10" y="5047057"/>
            <a:ext cx="626790" cy="7978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B0F92-EAFB-43D1-8328-6A0E4D36F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28" y="5140605"/>
            <a:ext cx="703758" cy="797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C4ED36-882D-460C-86D3-D2C352445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99" y="1212980"/>
            <a:ext cx="809516" cy="9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93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37DE5-EE4C-47E0-9EE3-59F3DC45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5FE42-7A1E-47C0-8D02-2F250FADD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A1A8E0-66E1-4724-87D2-87FE892E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SUMBER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82D1E2-287D-4861-942B-2D5D02E30057}"/>
              </a:ext>
            </a:extLst>
          </p:cNvPr>
          <p:cNvGrpSpPr/>
          <p:nvPr/>
        </p:nvGrpSpPr>
        <p:grpSpPr>
          <a:xfrm>
            <a:off x="1918883" y="2303930"/>
            <a:ext cx="2485070" cy="2913634"/>
            <a:chOff x="1145345" y="2088777"/>
            <a:chExt cx="2485070" cy="2913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FD6A1E-DD9D-4E96-A7C6-33B36D9B767B}"/>
                </a:ext>
              </a:extLst>
            </p:cNvPr>
            <p:cNvSpPr/>
            <p:nvPr/>
          </p:nvSpPr>
          <p:spPr>
            <a:xfrm>
              <a:off x="1145345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SENSUS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pencacahan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semua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unit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populasi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5C2DE1-6366-4499-9D60-AE3F7BB6436C}"/>
                </a:ext>
              </a:extLst>
            </p:cNvPr>
            <p:cNvSpPr/>
            <p:nvPr/>
          </p:nvSpPr>
          <p:spPr>
            <a:xfrm>
              <a:off x="1145345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1962DD-75D0-4DF0-B89A-502F3F37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069" y="2193237"/>
              <a:ext cx="1227860" cy="12278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924E1-FE31-4009-8355-5F07711CAD50}"/>
              </a:ext>
            </a:extLst>
          </p:cNvPr>
          <p:cNvGrpSpPr/>
          <p:nvPr/>
        </p:nvGrpSpPr>
        <p:grpSpPr>
          <a:xfrm>
            <a:off x="4608292" y="2303930"/>
            <a:ext cx="2485070" cy="2913634"/>
            <a:chOff x="3933369" y="2088777"/>
            <a:chExt cx="2485070" cy="2913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89DDD-3D6F-49F2-ABBE-0C6EA8E45F60}"/>
                </a:ext>
              </a:extLst>
            </p:cNvPr>
            <p:cNvSpPr/>
            <p:nvPr/>
          </p:nvSpPr>
          <p:spPr>
            <a:xfrm>
              <a:off x="3933369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SURVEI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pencacahan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sampel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untuk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memperkirakan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karakteristik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suatu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populasi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8FD610-334C-4398-AC7A-91DC2C7F7512}"/>
                </a:ext>
              </a:extLst>
            </p:cNvPr>
            <p:cNvSpPr/>
            <p:nvPr/>
          </p:nvSpPr>
          <p:spPr>
            <a:xfrm>
              <a:off x="3933369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E3CE40E-C07B-45C5-B69E-22D18B56F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7339" y="2193237"/>
              <a:ext cx="1189038" cy="118903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C223C-FEE6-4977-813D-81B0401617FB}"/>
              </a:ext>
            </a:extLst>
          </p:cNvPr>
          <p:cNvGrpSpPr/>
          <p:nvPr/>
        </p:nvGrpSpPr>
        <p:grpSpPr>
          <a:xfrm>
            <a:off x="7297701" y="2303930"/>
            <a:ext cx="2485070" cy="2913634"/>
            <a:chOff x="6721393" y="2088777"/>
            <a:chExt cx="2485070" cy="29136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AF9C27-4F9F-4898-82BF-2DAB13F159FF}"/>
                </a:ext>
              </a:extLst>
            </p:cNvPr>
            <p:cNvSpPr/>
            <p:nvPr/>
          </p:nvSpPr>
          <p:spPr>
            <a:xfrm>
              <a:off x="6721393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REGISTRASI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catatan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administrasi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ada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pada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pemerintah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dan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atau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masyarakat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4D47B9-AFD9-4EB9-A777-27CBF4DE1442}"/>
                </a:ext>
              </a:extLst>
            </p:cNvPr>
            <p:cNvSpPr/>
            <p:nvPr/>
          </p:nvSpPr>
          <p:spPr>
            <a:xfrm>
              <a:off x="6721393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334D2BA-13F4-4DBC-9B61-7E94F2A0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345363" y="2193237"/>
              <a:ext cx="1189038" cy="1189038"/>
            </a:xfrm>
            <a:prstGeom prst="rect">
              <a:avLst/>
            </a:prstGeom>
          </p:spPr>
        </p:pic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1DD69F-590A-473A-9DB4-18E412ED82F0}"/>
              </a:ext>
            </a:extLst>
          </p:cNvPr>
          <p:cNvSpPr/>
          <p:nvPr/>
        </p:nvSpPr>
        <p:spPr>
          <a:xfrm>
            <a:off x="1925724" y="1809367"/>
            <a:ext cx="7857048" cy="3159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DULU</a:t>
            </a:r>
          </a:p>
        </p:txBody>
      </p:sp>
    </p:spTree>
    <p:extLst>
      <p:ext uri="{BB962C8B-B14F-4D97-AF65-F5344CB8AC3E}">
        <p14:creationId xmlns:p14="http://schemas.microsoft.com/office/powerpoint/2010/main" val="2312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37DE5-EE4C-47E0-9EE3-59F3DC45A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5FE42-7A1E-47C0-8D02-2F250FADD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A1A8E0-66E1-4724-87D2-87FE892E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SUMBER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82D1E2-287D-4861-942B-2D5D02E30057}"/>
              </a:ext>
            </a:extLst>
          </p:cNvPr>
          <p:cNvGrpSpPr/>
          <p:nvPr/>
        </p:nvGrpSpPr>
        <p:grpSpPr>
          <a:xfrm>
            <a:off x="493494" y="2303930"/>
            <a:ext cx="2485070" cy="2913634"/>
            <a:chOff x="1145345" y="2088777"/>
            <a:chExt cx="2485070" cy="2913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FD6A1E-DD9D-4E96-A7C6-33B36D9B767B}"/>
                </a:ext>
              </a:extLst>
            </p:cNvPr>
            <p:cNvSpPr/>
            <p:nvPr/>
          </p:nvSpPr>
          <p:spPr>
            <a:xfrm>
              <a:off x="1145345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SENSUS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pencacahan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semua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unit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populasi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5C2DE1-6366-4499-9D60-AE3F7BB6436C}"/>
                </a:ext>
              </a:extLst>
            </p:cNvPr>
            <p:cNvSpPr/>
            <p:nvPr/>
          </p:nvSpPr>
          <p:spPr>
            <a:xfrm>
              <a:off x="1145345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1962DD-75D0-4DF0-B89A-502F3F37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069" y="2193237"/>
              <a:ext cx="1227860" cy="12278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F924E1-FE31-4009-8355-5F07711CAD50}"/>
              </a:ext>
            </a:extLst>
          </p:cNvPr>
          <p:cNvGrpSpPr/>
          <p:nvPr/>
        </p:nvGrpSpPr>
        <p:grpSpPr>
          <a:xfrm>
            <a:off x="3182903" y="2303930"/>
            <a:ext cx="2485070" cy="2913634"/>
            <a:chOff x="3933369" y="2088777"/>
            <a:chExt cx="2485070" cy="2913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789DDD-3D6F-49F2-ABBE-0C6EA8E45F60}"/>
                </a:ext>
              </a:extLst>
            </p:cNvPr>
            <p:cNvSpPr/>
            <p:nvPr/>
          </p:nvSpPr>
          <p:spPr>
            <a:xfrm>
              <a:off x="3933369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SURVEI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pencacahan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sampel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untuk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memperkirakan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karakteristik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suatu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populasi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8FD610-334C-4398-AC7A-91DC2C7F7512}"/>
                </a:ext>
              </a:extLst>
            </p:cNvPr>
            <p:cNvSpPr/>
            <p:nvPr/>
          </p:nvSpPr>
          <p:spPr>
            <a:xfrm>
              <a:off x="3933369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E3CE40E-C07B-45C5-B69E-22D18B56F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57339" y="2193237"/>
              <a:ext cx="1189038" cy="118903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C223C-FEE6-4977-813D-81B0401617FB}"/>
              </a:ext>
            </a:extLst>
          </p:cNvPr>
          <p:cNvGrpSpPr/>
          <p:nvPr/>
        </p:nvGrpSpPr>
        <p:grpSpPr>
          <a:xfrm>
            <a:off x="5872312" y="2303930"/>
            <a:ext cx="2485070" cy="2913634"/>
            <a:chOff x="6721393" y="2088777"/>
            <a:chExt cx="2485070" cy="29136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AF9C27-4F9F-4898-82BF-2DAB13F159FF}"/>
                </a:ext>
              </a:extLst>
            </p:cNvPr>
            <p:cNvSpPr/>
            <p:nvPr/>
          </p:nvSpPr>
          <p:spPr>
            <a:xfrm>
              <a:off x="6721393" y="2088777"/>
              <a:ext cx="2485070" cy="28060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REGISTRASI</a:t>
              </a:r>
            </a:p>
            <a:p>
              <a:pPr algn="ctr"/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catatan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administrasi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yang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ada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pada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pemerintah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dan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atau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masyarakat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4D47B9-AFD9-4EB9-A777-27CBF4DE1442}"/>
                </a:ext>
              </a:extLst>
            </p:cNvPr>
            <p:cNvSpPr/>
            <p:nvPr/>
          </p:nvSpPr>
          <p:spPr>
            <a:xfrm>
              <a:off x="6721393" y="4894835"/>
              <a:ext cx="2485070" cy="1075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2334D2BA-13F4-4DBC-9B61-7E94F2A0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345363" y="2193237"/>
              <a:ext cx="1189038" cy="11890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C6902D-533C-49AD-8120-155D02AB4FD4}"/>
              </a:ext>
            </a:extLst>
          </p:cNvPr>
          <p:cNvGrpSpPr/>
          <p:nvPr/>
        </p:nvGrpSpPr>
        <p:grpSpPr>
          <a:xfrm>
            <a:off x="8981267" y="1674898"/>
            <a:ext cx="2789391" cy="3542666"/>
            <a:chOff x="6721393" y="1459745"/>
            <a:chExt cx="2485070" cy="354266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054042-C58A-4CA7-81E2-3AD1E2070D25}"/>
                </a:ext>
              </a:extLst>
            </p:cNvPr>
            <p:cNvSpPr/>
            <p:nvPr/>
          </p:nvSpPr>
          <p:spPr>
            <a:xfrm>
              <a:off x="6721393" y="1459745"/>
              <a:ext cx="2485070" cy="343509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BIG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administrative,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digital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komersial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atau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transaksional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Perangkat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pelacakan</a:t>
              </a: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GPS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perilaku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</a:t>
              </a:r>
              <a:r>
                <a:rPr lang="en-US" sz="1600" dirty="0" err="1">
                  <a:solidFill>
                    <a:sysClr val="windowText" lastClr="00000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opini</a:t>
              </a:r>
              <a:endParaRPr lang="en-US" sz="1600" dirty="0">
                <a:solidFill>
                  <a:sysClr val="windowText" lastClr="00000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4DCD18-B63F-4EBB-9C1D-F820CC36FA05}"/>
                </a:ext>
              </a:extLst>
            </p:cNvPr>
            <p:cNvSpPr/>
            <p:nvPr/>
          </p:nvSpPr>
          <p:spPr>
            <a:xfrm>
              <a:off x="6721393" y="4894835"/>
              <a:ext cx="2485070" cy="10757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6097A557-BEE6-48FD-B42A-E91341D5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435454" y="1573304"/>
              <a:ext cx="1083194" cy="1189038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33D3C7-238D-41A1-BC49-3C3FEFE5D1A3}"/>
              </a:ext>
            </a:extLst>
          </p:cNvPr>
          <p:cNvSpPr/>
          <p:nvPr/>
        </p:nvSpPr>
        <p:spPr>
          <a:xfrm>
            <a:off x="500663" y="5439362"/>
            <a:ext cx="11269995" cy="315979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SEKARANG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1DD69F-590A-473A-9DB4-18E412ED82F0}"/>
              </a:ext>
            </a:extLst>
          </p:cNvPr>
          <p:cNvSpPr/>
          <p:nvPr/>
        </p:nvSpPr>
        <p:spPr>
          <a:xfrm>
            <a:off x="500335" y="1809367"/>
            <a:ext cx="7857048" cy="3159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DULU</a:t>
            </a:r>
          </a:p>
        </p:txBody>
      </p:sp>
      <p:sp>
        <p:nvSpPr>
          <p:cNvPr id="31" name="Cross 30">
            <a:extLst>
              <a:ext uri="{FF2B5EF4-FFF2-40B4-BE49-F238E27FC236}">
                <a16:creationId xmlns:a16="http://schemas.microsoft.com/office/drawing/2014/main" id="{6BFD6F55-0A84-444C-85A5-3D42100E77B0}"/>
              </a:ext>
            </a:extLst>
          </p:cNvPr>
          <p:cNvSpPr/>
          <p:nvPr/>
        </p:nvSpPr>
        <p:spPr>
          <a:xfrm>
            <a:off x="8501195" y="3509735"/>
            <a:ext cx="398776" cy="394447"/>
          </a:xfrm>
          <a:prstGeom prst="plus">
            <a:avLst>
              <a:gd name="adj" fmla="val 3636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01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D144F-46C5-49D1-B0E0-32E55F39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6CF29-D9B0-41D2-B915-EA7D21492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72AD1-1295-4230-803D-D1425B05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58"/>
            <a:ext cx="9542929" cy="632402"/>
          </a:xfrm>
        </p:spPr>
        <p:txBody>
          <a:bodyPr/>
          <a:lstStyle/>
          <a:p>
            <a:r>
              <a:rPr lang="en-US" dirty="0"/>
              <a:t>KONDISI SAAT INI VS PRINSIP SATU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B8801A-F131-426A-9B44-A70CA3BAC94C}"/>
              </a:ext>
            </a:extLst>
          </p:cNvPr>
          <p:cNvGrpSpPr/>
          <p:nvPr/>
        </p:nvGrpSpPr>
        <p:grpSpPr>
          <a:xfrm>
            <a:off x="591672" y="1056167"/>
            <a:ext cx="11076072" cy="5047309"/>
            <a:chOff x="591672" y="1056167"/>
            <a:chExt cx="11076072" cy="50473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D6534D-4180-45AF-9223-B19EF46CE505}"/>
                </a:ext>
              </a:extLst>
            </p:cNvPr>
            <p:cNvSpPr/>
            <p:nvPr/>
          </p:nvSpPr>
          <p:spPr>
            <a:xfrm>
              <a:off x="6096000" y="1065311"/>
              <a:ext cx="5571744" cy="5038165"/>
            </a:xfrm>
            <a:custGeom>
              <a:avLst/>
              <a:gdLst>
                <a:gd name="connsiteX0" fmla="*/ 0 w 5571744"/>
                <a:gd name="connsiteY0" fmla="*/ 0 h 5038165"/>
                <a:gd name="connsiteX1" fmla="*/ 5571744 w 5571744"/>
                <a:gd name="connsiteY1" fmla="*/ 0 h 5038165"/>
                <a:gd name="connsiteX2" fmla="*/ 5571744 w 5571744"/>
                <a:gd name="connsiteY2" fmla="*/ 5038165 h 5038165"/>
                <a:gd name="connsiteX3" fmla="*/ 0 w 5571744"/>
                <a:gd name="connsiteY3" fmla="*/ 5038165 h 5038165"/>
                <a:gd name="connsiteX4" fmla="*/ 0 w 5571744"/>
                <a:gd name="connsiteY4" fmla="*/ 0 h 5038165"/>
                <a:gd name="connsiteX0" fmla="*/ 0 w 5571744"/>
                <a:gd name="connsiteY0" fmla="*/ 0 h 5038165"/>
                <a:gd name="connsiteX1" fmla="*/ 5571744 w 5571744"/>
                <a:gd name="connsiteY1" fmla="*/ 0 h 5038165"/>
                <a:gd name="connsiteX2" fmla="*/ 5562600 w 5571744"/>
                <a:gd name="connsiteY2" fmla="*/ 4503385 h 5038165"/>
                <a:gd name="connsiteX3" fmla="*/ 5571744 w 5571744"/>
                <a:gd name="connsiteY3" fmla="*/ 5038165 h 5038165"/>
                <a:gd name="connsiteX4" fmla="*/ 0 w 5571744"/>
                <a:gd name="connsiteY4" fmla="*/ 5038165 h 5038165"/>
                <a:gd name="connsiteX5" fmla="*/ 0 w 5571744"/>
                <a:gd name="connsiteY5" fmla="*/ 0 h 5038165"/>
                <a:gd name="connsiteX0" fmla="*/ 0 w 5571744"/>
                <a:gd name="connsiteY0" fmla="*/ 0 h 5038165"/>
                <a:gd name="connsiteX1" fmla="*/ 5571744 w 5571744"/>
                <a:gd name="connsiteY1" fmla="*/ 0 h 5038165"/>
                <a:gd name="connsiteX2" fmla="*/ 5562600 w 5571744"/>
                <a:gd name="connsiteY2" fmla="*/ 4503385 h 5038165"/>
                <a:gd name="connsiteX3" fmla="*/ 5132832 w 5571744"/>
                <a:gd name="connsiteY3" fmla="*/ 5038165 h 5038165"/>
                <a:gd name="connsiteX4" fmla="*/ 0 w 5571744"/>
                <a:gd name="connsiteY4" fmla="*/ 5038165 h 5038165"/>
                <a:gd name="connsiteX5" fmla="*/ 0 w 5571744"/>
                <a:gd name="connsiteY5" fmla="*/ 0 h 50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1744" h="5038165">
                  <a:moveTo>
                    <a:pt x="0" y="0"/>
                  </a:moveTo>
                  <a:lnTo>
                    <a:pt x="5571744" y="0"/>
                  </a:lnTo>
                  <a:lnTo>
                    <a:pt x="5562600" y="4503385"/>
                  </a:lnTo>
                  <a:lnTo>
                    <a:pt x="5132832" y="5038165"/>
                  </a:lnTo>
                  <a:lnTo>
                    <a:pt x="0" y="5038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3038" marR="5080">
                <a:lnSpc>
                  <a:spcPct val="90000"/>
                </a:lnSpc>
                <a:spcBef>
                  <a:spcPts val="100"/>
                </a:spcBef>
              </a:pPr>
              <a:r>
                <a:rPr lang="en-US" sz="28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PRINSIP SATU DATA</a:t>
              </a:r>
            </a:p>
            <a:p>
              <a:pPr marL="914400" marR="5080">
                <a:lnSpc>
                  <a:spcPct val="90000"/>
                </a:lnSpc>
                <a:spcBef>
                  <a:spcPts val="100"/>
                </a:spcBef>
              </a:pPr>
              <a:endPara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en-US" sz="2400" dirty="0" err="1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Memenuhi</a:t>
              </a:r>
              <a:r>
                <a:rPr lang="en-US" sz="24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Standar</a:t>
              </a:r>
              <a:r>
                <a:rPr lang="en-US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Data</a:t>
              </a:r>
              <a:endParaRPr lang="en-US" sz="24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endPara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en-US" sz="2400" dirty="0" err="1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Memiliki</a:t>
              </a:r>
              <a:r>
                <a:rPr lang="en-US" sz="24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Metadata</a:t>
              </a: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endPara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Menggunakan</a:t>
              </a:r>
              <a:r>
                <a:rPr lang="id-ID" sz="2400" b="1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id-ID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Kode Referensi </a:t>
              </a:r>
              <a:r>
                <a:rPr lang="id-ID" sz="24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dan/atau </a:t>
              </a:r>
              <a:r>
                <a:rPr lang="id-ID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 Induk</a:t>
              </a:r>
              <a:endParaRPr lang="en-US" sz="24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endParaRPr lang="en-US" sz="2400" b="1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Memenuhi kaidah </a:t>
              </a:r>
              <a:r>
                <a:rPr lang="id-ID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Interoperabilitas Data</a:t>
              </a:r>
            </a:p>
          </p:txBody>
        </p:sp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4DB4D1BE-5E19-42B7-9E24-9824EA5C79A5}"/>
                </a:ext>
              </a:extLst>
            </p:cNvPr>
            <p:cNvSpPr/>
            <p:nvPr/>
          </p:nvSpPr>
          <p:spPr>
            <a:xfrm>
              <a:off x="591672" y="1056167"/>
              <a:ext cx="5701934" cy="5047309"/>
            </a:xfrm>
            <a:custGeom>
              <a:avLst/>
              <a:gdLst>
                <a:gd name="connsiteX0" fmla="*/ 0 w 5504329"/>
                <a:gd name="connsiteY0" fmla="*/ 0 h 5038165"/>
                <a:gd name="connsiteX1" fmla="*/ 3210859 w 5504329"/>
                <a:gd name="connsiteY1" fmla="*/ 0 h 5038165"/>
                <a:gd name="connsiteX2" fmla="*/ 3210859 w 5504329"/>
                <a:gd name="connsiteY2" fmla="*/ 0 h 5038165"/>
                <a:gd name="connsiteX3" fmla="*/ 4586941 w 5504329"/>
                <a:gd name="connsiteY3" fmla="*/ 0 h 5038165"/>
                <a:gd name="connsiteX4" fmla="*/ 5504329 w 5504329"/>
                <a:gd name="connsiteY4" fmla="*/ 0 h 5038165"/>
                <a:gd name="connsiteX5" fmla="*/ 5504329 w 5504329"/>
                <a:gd name="connsiteY5" fmla="*/ 839694 h 5038165"/>
                <a:gd name="connsiteX6" fmla="*/ 5701934 w 5504329"/>
                <a:gd name="connsiteY6" fmla="*/ 1461672 h 5038165"/>
                <a:gd name="connsiteX7" fmla="*/ 5504329 w 5504329"/>
                <a:gd name="connsiteY7" fmla="*/ 2099235 h 5038165"/>
                <a:gd name="connsiteX8" fmla="*/ 5504329 w 5504329"/>
                <a:gd name="connsiteY8" fmla="*/ 5038165 h 5038165"/>
                <a:gd name="connsiteX9" fmla="*/ 4586941 w 5504329"/>
                <a:gd name="connsiteY9" fmla="*/ 5038165 h 5038165"/>
                <a:gd name="connsiteX10" fmla="*/ 3210859 w 5504329"/>
                <a:gd name="connsiteY10" fmla="*/ 5038165 h 5038165"/>
                <a:gd name="connsiteX11" fmla="*/ 3210859 w 5504329"/>
                <a:gd name="connsiteY11" fmla="*/ 5038165 h 5038165"/>
                <a:gd name="connsiteX12" fmla="*/ 0 w 5504329"/>
                <a:gd name="connsiteY12" fmla="*/ 5038165 h 5038165"/>
                <a:gd name="connsiteX13" fmla="*/ 0 w 5504329"/>
                <a:gd name="connsiteY13" fmla="*/ 2099235 h 5038165"/>
                <a:gd name="connsiteX14" fmla="*/ 0 w 5504329"/>
                <a:gd name="connsiteY14" fmla="*/ 839694 h 5038165"/>
                <a:gd name="connsiteX15" fmla="*/ 0 w 5504329"/>
                <a:gd name="connsiteY15" fmla="*/ 839694 h 5038165"/>
                <a:gd name="connsiteX16" fmla="*/ 0 w 5504329"/>
                <a:gd name="connsiteY16" fmla="*/ 0 h 5038165"/>
                <a:gd name="connsiteX0" fmla="*/ 0 w 5701934"/>
                <a:gd name="connsiteY0" fmla="*/ 0 h 5038165"/>
                <a:gd name="connsiteX1" fmla="*/ 3210859 w 5701934"/>
                <a:gd name="connsiteY1" fmla="*/ 0 h 5038165"/>
                <a:gd name="connsiteX2" fmla="*/ 3210859 w 5701934"/>
                <a:gd name="connsiteY2" fmla="*/ 0 h 5038165"/>
                <a:gd name="connsiteX3" fmla="*/ 4586941 w 5701934"/>
                <a:gd name="connsiteY3" fmla="*/ 0 h 5038165"/>
                <a:gd name="connsiteX4" fmla="*/ 5504329 w 5701934"/>
                <a:gd name="connsiteY4" fmla="*/ 0 h 5038165"/>
                <a:gd name="connsiteX5" fmla="*/ 5504329 w 5701934"/>
                <a:gd name="connsiteY5" fmla="*/ 839694 h 5038165"/>
                <a:gd name="connsiteX6" fmla="*/ 5701934 w 5701934"/>
                <a:gd name="connsiteY6" fmla="*/ 1461672 h 5038165"/>
                <a:gd name="connsiteX7" fmla="*/ 5504329 w 5701934"/>
                <a:gd name="connsiteY7" fmla="*/ 2099235 h 5038165"/>
                <a:gd name="connsiteX8" fmla="*/ 5504329 w 5701934"/>
                <a:gd name="connsiteY8" fmla="*/ 5038165 h 5038165"/>
                <a:gd name="connsiteX9" fmla="*/ 4586941 w 5701934"/>
                <a:gd name="connsiteY9" fmla="*/ 5038165 h 5038165"/>
                <a:gd name="connsiteX10" fmla="*/ 3210859 w 5701934"/>
                <a:gd name="connsiteY10" fmla="*/ 5038165 h 5038165"/>
                <a:gd name="connsiteX11" fmla="*/ 3210859 w 5701934"/>
                <a:gd name="connsiteY11" fmla="*/ 5038165 h 5038165"/>
                <a:gd name="connsiteX12" fmla="*/ 0 w 5701934"/>
                <a:gd name="connsiteY12" fmla="*/ 5038165 h 5038165"/>
                <a:gd name="connsiteX13" fmla="*/ 0 w 5701934"/>
                <a:gd name="connsiteY13" fmla="*/ 2099235 h 5038165"/>
                <a:gd name="connsiteX14" fmla="*/ 0 w 5701934"/>
                <a:gd name="connsiteY14" fmla="*/ 839694 h 5038165"/>
                <a:gd name="connsiteX15" fmla="*/ 0 w 5701934"/>
                <a:gd name="connsiteY15" fmla="*/ 839694 h 5038165"/>
                <a:gd name="connsiteX16" fmla="*/ 0 w 5701934"/>
                <a:gd name="connsiteY16" fmla="*/ 0 h 5038165"/>
                <a:gd name="connsiteX0" fmla="*/ 283464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0 w 5701934"/>
                <a:gd name="connsiteY15" fmla="*/ 848838 h 5047309"/>
                <a:gd name="connsiteX16" fmla="*/ 283464 w 5701934"/>
                <a:gd name="connsiteY16" fmla="*/ 0 h 5047309"/>
                <a:gd name="connsiteX0" fmla="*/ 283464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18288 w 5701934"/>
                <a:gd name="connsiteY15" fmla="*/ 547086 h 5047309"/>
                <a:gd name="connsiteX16" fmla="*/ 283464 w 5701934"/>
                <a:gd name="connsiteY16" fmla="*/ 0 h 5047309"/>
                <a:gd name="connsiteX0" fmla="*/ 539496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18288 w 5701934"/>
                <a:gd name="connsiteY15" fmla="*/ 547086 h 5047309"/>
                <a:gd name="connsiteX16" fmla="*/ 539496 w 5701934"/>
                <a:gd name="connsiteY16" fmla="*/ 0 h 5047309"/>
                <a:gd name="connsiteX0" fmla="*/ 539496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9144 w 5701934"/>
                <a:gd name="connsiteY15" fmla="*/ 547086 h 5047309"/>
                <a:gd name="connsiteX16" fmla="*/ 539496 w 5701934"/>
                <a:gd name="connsiteY16" fmla="*/ 0 h 5047309"/>
                <a:gd name="connsiteX0" fmla="*/ 557784 w 5720222"/>
                <a:gd name="connsiteY0" fmla="*/ 0 h 5047309"/>
                <a:gd name="connsiteX1" fmla="*/ 3229147 w 5720222"/>
                <a:gd name="connsiteY1" fmla="*/ 9144 h 5047309"/>
                <a:gd name="connsiteX2" fmla="*/ 3229147 w 5720222"/>
                <a:gd name="connsiteY2" fmla="*/ 9144 h 5047309"/>
                <a:gd name="connsiteX3" fmla="*/ 4605229 w 5720222"/>
                <a:gd name="connsiteY3" fmla="*/ 9144 h 5047309"/>
                <a:gd name="connsiteX4" fmla="*/ 5522617 w 5720222"/>
                <a:gd name="connsiteY4" fmla="*/ 9144 h 5047309"/>
                <a:gd name="connsiteX5" fmla="*/ 5522617 w 5720222"/>
                <a:gd name="connsiteY5" fmla="*/ 848838 h 5047309"/>
                <a:gd name="connsiteX6" fmla="*/ 5720222 w 5720222"/>
                <a:gd name="connsiteY6" fmla="*/ 1470816 h 5047309"/>
                <a:gd name="connsiteX7" fmla="*/ 5522617 w 5720222"/>
                <a:gd name="connsiteY7" fmla="*/ 2108379 h 5047309"/>
                <a:gd name="connsiteX8" fmla="*/ 5522617 w 5720222"/>
                <a:gd name="connsiteY8" fmla="*/ 5047309 h 5047309"/>
                <a:gd name="connsiteX9" fmla="*/ 4605229 w 5720222"/>
                <a:gd name="connsiteY9" fmla="*/ 5047309 h 5047309"/>
                <a:gd name="connsiteX10" fmla="*/ 3229147 w 5720222"/>
                <a:gd name="connsiteY10" fmla="*/ 5047309 h 5047309"/>
                <a:gd name="connsiteX11" fmla="*/ 3229147 w 5720222"/>
                <a:gd name="connsiteY11" fmla="*/ 5047309 h 5047309"/>
                <a:gd name="connsiteX12" fmla="*/ 18288 w 5720222"/>
                <a:gd name="connsiteY12" fmla="*/ 5047309 h 5047309"/>
                <a:gd name="connsiteX13" fmla="*/ 18288 w 5720222"/>
                <a:gd name="connsiteY13" fmla="*/ 2108379 h 5047309"/>
                <a:gd name="connsiteX14" fmla="*/ 18288 w 5720222"/>
                <a:gd name="connsiteY14" fmla="*/ 848838 h 5047309"/>
                <a:gd name="connsiteX15" fmla="*/ 0 w 5720222"/>
                <a:gd name="connsiteY15" fmla="*/ 556230 h 5047309"/>
                <a:gd name="connsiteX16" fmla="*/ 557784 w 5720222"/>
                <a:gd name="connsiteY16" fmla="*/ 0 h 5047309"/>
                <a:gd name="connsiteX0" fmla="*/ 539496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9144 w 5701934"/>
                <a:gd name="connsiteY15" fmla="*/ 519654 h 5047309"/>
                <a:gd name="connsiteX16" fmla="*/ 539496 w 5701934"/>
                <a:gd name="connsiteY16" fmla="*/ 0 h 5047309"/>
                <a:gd name="connsiteX0" fmla="*/ 548640 w 5711078"/>
                <a:gd name="connsiteY0" fmla="*/ 0 h 5047309"/>
                <a:gd name="connsiteX1" fmla="*/ 3220003 w 5711078"/>
                <a:gd name="connsiteY1" fmla="*/ 9144 h 5047309"/>
                <a:gd name="connsiteX2" fmla="*/ 3220003 w 5711078"/>
                <a:gd name="connsiteY2" fmla="*/ 9144 h 5047309"/>
                <a:gd name="connsiteX3" fmla="*/ 4596085 w 5711078"/>
                <a:gd name="connsiteY3" fmla="*/ 9144 h 5047309"/>
                <a:gd name="connsiteX4" fmla="*/ 5513473 w 5711078"/>
                <a:gd name="connsiteY4" fmla="*/ 9144 h 5047309"/>
                <a:gd name="connsiteX5" fmla="*/ 5513473 w 5711078"/>
                <a:gd name="connsiteY5" fmla="*/ 848838 h 5047309"/>
                <a:gd name="connsiteX6" fmla="*/ 5711078 w 5711078"/>
                <a:gd name="connsiteY6" fmla="*/ 1470816 h 5047309"/>
                <a:gd name="connsiteX7" fmla="*/ 5513473 w 5711078"/>
                <a:gd name="connsiteY7" fmla="*/ 2108379 h 5047309"/>
                <a:gd name="connsiteX8" fmla="*/ 5513473 w 5711078"/>
                <a:gd name="connsiteY8" fmla="*/ 5047309 h 5047309"/>
                <a:gd name="connsiteX9" fmla="*/ 4596085 w 5711078"/>
                <a:gd name="connsiteY9" fmla="*/ 5047309 h 5047309"/>
                <a:gd name="connsiteX10" fmla="*/ 3220003 w 5711078"/>
                <a:gd name="connsiteY10" fmla="*/ 5047309 h 5047309"/>
                <a:gd name="connsiteX11" fmla="*/ 3220003 w 5711078"/>
                <a:gd name="connsiteY11" fmla="*/ 5047309 h 5047309"/>
                <a:gd name="connsiteX12" fmla="*/ 9144 w 5711078"/>
                <a:gd name="connsiteY12" fmla="*/ 5047309 h 5047309"/>
                <a:gd name="connsiteX13" fmla="*/ 9144 w 5711078"/>
                <a:gd name="connsiteY13" fmla="*/ 2108379 h 5047309"/>
                <a:gd name="connsiteX14" fmla="*/ 9144 w 5711078"/>
                <a:gd name="connsiteY14" fmla="*/ 848838 h 5047309"/>
                <a:gd name="connsiteX15" fmla="*/ 0 w 5711078"/>
                <a:gd name="connsiteY15" fmla="*/ 318486 h 5047309"/>
                <a:gd name="connsiteX16" fmla="*/ 548640 w 5711078"/>
                <a:gd name="connsiteY16" fmla="*/ 0 h 5047309"/>
                <a:gd name="connsiteX0" fmla="*/ 539496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0 w 5701934"/>
                <a:gd name="connsiteY15" fmla="*/ 318486 h 5047309"/>
                <a:gd name="connsiteX16" fmla="*/ 539496 w 5701934"/>
                <a:gd name="connsiteY16" fmla="*/ 0 h 5047309"/>
                <a:gd name="connsiteX0" fmla="*/ 548640 w 5711078"/>
                <a:gd name="connsiteY0" fmla="*/ 0 h 5047309"/>
                <a:gd name="connsiteX1" fmla="*/ 3220003 w 5711078"/>
                <a:gd name="connsiteY1" fmla="*/ 9144 h 5047309"/>
                <a:gd name="connsiteX2" fmla="*/ 3220003 w 5711078"/>
                <a:gd name="connsiteY2" fmla="*/ 9144 h 5047309"/>
                <a:gd name="connsiteX3" fmla="*/ 4596085 w 5711078"/>
                <a:gd name="connsiteY3" fmla="*/ 9144 h 5047309"/>
                <a:gd name="connsiteX4" fmla="*/ 5513473 w 5711078"/>
                <a:gd name="connsiteY4" fmla="*/ 9144 h 5047309"/>
                <a:gd name="connsiteX5" fmla="*/ 5513473 w 5711078"/>
                <a:gd name="connsiteY5" fmla="*/ 848838 h 5047309"/>
                <a:gd name="connsiteX6" fmla="*/ 5711078 w 5711078"/>
                <a:gd name="connsiteY6" fmla="*/ 1470816 h 5047309"/>
                <a:gd name="connsiteX7" fmla="*/ 5513473 w 5711078"/>
                <a:gd name="connsiteY7" fmla="*/ 2108379 h 5047309"/>
                <a:gd name="connsiteX8" fmla="*/ 5513473 w 5711078"/>
                <a:gd name="connsiteY8" fmla="*/ 5047309 h 5047309"/>
                <a:gd name="connsiteX9" fmla="*/ 4596085 w 5711078"/>
                <a:gd name="connsiteY9" fmla="*/ 5047309 h 5047309"/>
                <a:gd name="connsiteX10" fmla="*/ 3220003 w 5711078"/>
                <a:gd name="connsiteY10" fmla="*/ 5047309 h 5047309"/>
                <a:gd name="connsiteX11" fmla="*/ 3220003 w 5711078"/>
                <a:gd name="connsiteY11" fmla="*/ 5047309 h 5047309"/>
                <a:gd name="connsiteX12" fmla="*/ 9144 w 5711078"/>
                <a:gd name="connsiteY12" fmla="*/ 5047309 h 5047309"/>
                <a:gd name="connsiteX13" fmla="*/ 9144 w 5711078"/>
                <a:gd name="connsiteY13" fmla="*/ 2108379 h 5047309"/>
                <a:gd name="connsiteX14" fmla="*/ 9144 w 5711078"/>
                <a:gd name="connsiteY14" fmla="*/ 848838 h 5047309"/>
                <a:gd name="connsiteX15" fmla="*/ 0 w 5711078"/>
                <a:gd name="connsiteY15" fmla="*/ 409926 h 5047309"/>
                <a:gd name="connsiteX16" fmla="*/ 548640 w 5711078"/>
                <a:gd name="connsiteY16" fmla="*/ 0 h 5047309"/>
                <a:gd name="connsiteX0" fmla="*/ 539496 w 5701934"/>
                <a:gd name="connsiteY0" fmla="*/ 0 h 5047309"/>
                <a:gd name="connsiteX1" fmla="*/ 3210859 w 5701934"/>
                <a:gd name="connsiteY1" fmla="*/ 9144 h 5047309"/>
                <a:gd name="connsiteX2" fmla="*/ 3210859 w 5701934"/>
                <a:gd name="connsiteY2" fmla="*/ 9144 h 5047309"/>
                <a:gd name="connsiteX3" fmla="*/ 4586941 w 5701934"/>
                <a:gd name="connsiteY3" fmla="*/ 9144 h 5047309"/>
                <a:gd name="connsiteX4" fmla="*/ 5504329 w 5701934"/>
                <a:gd name="connsiteY4" fmla="*/ 9144 h 5047309"/>
                <a:gd name="connsiteX5" fmla="*/ 5504329 w 5701934"/>
                <a:gd name="connsiteY5" fmla="*/ 848838 h 5047309"/>
                <a:gd name="connsiteX6" fmla="*/ 5701934 w 5701934"/>
                <a:gd name="connsiteY6" fmla="*/ 1470816 h 5047309"/>
                <a:gd name="connsiteX7" fmla="*/ 5504329 w 5701934"/>
                <a:gd name="connsiteY7" fmla="*/ 2108379 h 5047309"/>
                <a:gd name="connsiteX8" fmla="*/ 5504329 w 5701934"/>
                <a:gd name="connsiteY8" fmla="*/ 5047309 h 5047309"/>
                <a:gd name="connsiteX9" fmla="*/ 4586941 w 5701934"/>
                <a:gd name="connsiteY9" fmla="*/ 5047309 h 5047309"/>
                <a:gd name="connsiteX10" fmla="*/ 3210859 w 5701934"/>
                <a:gd name="connsiteY10" fmla="*/ 5047309 h 5047309"/>
                <a:gd name="connsiteX11" fmla="*/ 3210859 w 5701934"/>
                <a:gd name="connsiteY11" fmla="*/ 5047309 h 5047309"/>
                <a:gd name="connsiteX12" fmla="*/ 0 w 5701934"/>
                <a:gd name="connsiteY12" fmla="*/ 5047309 h 5047309"/>
                <a:gd name="connsiteX13" fmla="*/ 0 w 5701934"/>
                <a:gd name="connsiteY13" fmla="*/ 2108379 h 5047309"/>
                <a:gd name="connsiteX14" fmla="*/ 0 w 5701934"/>
                <a:gd name="connsiteY14" fmla="*/ 848838 h 5047309"/>
                <a:gd name="connsiteX15" fmla="*/ 0 w 5701934"/>
                <a:gd name="connsiteY15" fmla="*/ 437358 h 5047309"/>
                <a:gd name="connsiteX16" fmla="*/ 539496 w 5701934"/>
                <a:gd name="connsiteY16" fmla="*/ 0 h 504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01934" h="5047309">
                  <a:moveTo>
                    <a:pt x="539496" y="0"/>
                  </a:moveTo>
                  <a:lnTo>
                    <a:pt x="3210859" y="9144"/>
                  </a:lnTo>
                  <a:lnTo>
                    <a:pt x="3210859" y="9144"/>
                  </a:lnTo>
                  <a:lnTo>
                    <a:pt x="4586941" y="9144"/>
                  </a:lnTo>
                  <a:lnTo>
                    <a:pt x="5504329" y="9144"/>
                  </a:lnTo>
                  <a:lnTo>
                    <a:pt x="5504329" y="848838"/>
                  </a:lnTo>
                  <a:lnTo>
                    <a:pt x="5701934" y="1470816"/>
                  </a:lnTo>
                  <a:lnTo>
                    <a:pt x="5504329" y="2108379"/>
                  </a:lnTo>
                  <a:lnTo>
                    <a:pt x="5504329" y="5047309"/>
                  </a:lnTo>
                  <a:lnTo>
                    <a:pt x="4586941" y="5047309"/>
                  </a:lnTo>
                  <a:lnTo>
                    <a:pt x="3210859" y="5047309"/>
                  </a:lnTo>
                  <a:lnTo>
                    <a:pt x="3210859" y="5047309"/>
                  </a:lnTo>
                  <a:lnTo>
                    <a:pt x="0" y="5047309"/>
                  </a:lnTo>
                  <a:lnTo>
                    <a:pt x="0" y="2108379"/>
                  </a:lnTo>
                  <a:lnTo>
                    <a:pt x="0" y="848838"/>
                  </a:lnTo>
                  <a:lnTo>
                    <a:pt x="0" y="43735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3038" marR="5080">
                <a:lnSpc>
                  <a:spcPct val="90000"/>
                </a:lnSpc>
                <a:spcBef>
                  <a:spcPts val="100"/>
                </a:spcBef>
              </a:pPr>
              <a:r>
                <a:rPr lang="en-US" sz="2800" b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KONDISI SAAT INI</a:t>
              </a:r>
              <a:endPara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914400" marR="5080">
                <a:lnSpc>
                  <a:spcPct val="90000"/>
                </a:lnSpc>
                <a:spcBef>
                  <a:spcPts val="100"/>
                </a:spcBef>
              </a:pPr>
              <a:endPara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Perbedaan data statistik </a:t>
              </a:r>
              <a:r>
                <a:rPr lang="id-ID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antarinstansi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Perbedaan data geospasial </a:t>
              </a:r>
              <a:r>
                <a:rPr lang="id-ID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antarinstansi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Sulit</a:t>
              </a:r>
              <a:r>
                <a:rPr lang="id-ID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 mencari data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858838" marR="5080">
                <a:lnSpc>
                  <a:spcPct val="90000"/>
                </a:lnSpc>
                <a:spcBef>
                  <a:spcPts val="100"/>
                </a:spcBef>
                <a:tabLst>
                  <a:tab pos="5148263" algn="l"/>
                </a:tabLst>
              </a:pPr>
              <a:r>
                <a:rPr lang="id-ID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ppins" panose="00000500000000000000" pitchFamily="2" charset="0"/>
                  <a:cs typeface="Poppins" panose="00000500000000000000" pitchFamily="2" charset="0"/>
                </a:rPr>
                <a:t>pemerintah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914400" marR="5080">
                <a:lnSpc>
                  <a:spcPct val="90000"/>
                </a:lnSpc>
                <a:spcBef>
                  <a:spcPts val="100"/>
                </a:spcBef>
              </a:pP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914400" marR="5080">
                <a:lnSpc>
                  <a:spcPct val="90000"/>
                </a:lnSpc>
                <a:spcBef>
                  <a:spcPts val="100"/>
                </a:spcBef>
              </a:pPr>
              <a:endParaRPr lang="id-ID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BEAA94-20D1-4C80-A223-CA39F7D3F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43" y="2267451"/>
              <a:ext cx="519933" cy="51993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CB8426-7C66-42E7-AE1E-F251EE9B2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227832"/>
              <a:ext cx="612648" cy="61264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619A7A0-4D3D-441E-BBA9-B94C05D7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21" y="4280928"/>
              <a:ext cx="612648" cy="6126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2BCEF53-16D6-408B-8E6E-2B5A2EDBB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452" y="3691802"/>
              <a:ext cx="410369" cy="41036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9F7EFED-DABE-4B66-9730-B751A09A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608" y="2920124"/>
              <a:ext cx="417730" cy="4177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4600C7-7F6A-4AC5-B6DB-4050AAD56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452" y="2179415"/>
              <a:ext cx="417790" cy="41779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DD11167-A4F6-4902-A781-486EFF25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696" y="5023094"/>
              <a:ext cx="499882" cy="499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72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DB3E79-420C-44CC-AC3D-D72BE90EF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1AD80C-03D8-4713-B10B-3514624B2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21F2C-77DA-4D76-80A0-66DD8CA9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TUJUAN SATU DATA INDONESIA (SDI)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D72149-8CD4-4A28-8A8B-1166821E4D69}"/>
              </a:ext>
            </a:extLst>
          </p:cNvPr>
          <p:cNvGrpSpPr/>
          <p:nvPr/>
        </p:nvGrpSpPr>
        <p:grpSpPr>
          <a:xfrm>
            <a:off x="190641" y="1275927"/>
            <a:ext cx="2783229" cy="5079152"/>
            <a:chOff x="1145345" y="1431639"/>
            <a:chExt cx="2485070" cy="35389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656068-9F22-41A8-A9B9-E6836131FC98}"/>
                </a:ext>
              </a:extLst>
            </p:cNvPr>
            <p:cNvSpPr/>
            <p:nvPr/>
          </p:nvSpPr>
          <p:spPr>
            <a:xfrm>
              <a:off x="1145345" y="1431639"/>
              <a:ext cx="2485070" cy="346319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Memberikan 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acuan pelaksanaan dan pedoman 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bagi Instansi Pusat dan instansi Daerah dalam rangka penyelenggaraan tata kelola Data;</a:t>
              </a:r>
            </a:p>
            <a:p>
              <a:pPr algn="ctr"/>
              <a:endParaRPr lang="nl-NL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nl-NL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algn="ctr"/>
              <a:endParaRPr lang="nl-NL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C82F51-C5C4-46BD-B781-BACEB6625FA9}"/>
                </a:ext>
              </a:extLst>
            </p:cNvPr>
            <p:cNvSpPr/>
            <p:nvPr/>
          </p:nvSpPr>
          <p:spPr>
            <a:xfrm>
              <a:off x="1145345" y="4894835"/>
              <a:ext cx="2485070" cy="7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9B123C-FA2A-453D-9577-A82AAFB60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808299" y="1554959"/>
              <a:ext cx="1165039" cy="90041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5AA2DC-3A88-4162-B4C8-67128BC220BE}"/>
              </a:ext>
            </a:extLst>
          </p:cNvPr>
          <p:cNvGrpSpPr/>
          <p:nvPr/>
        </p:nvGrpSpPr>
        <p:grpSpPr>
          <a:xfrm>
            <a:off x="3187151" y="1275927"/>
            <a:ext cx="2783229" cy="5079152"/>
            <a:chOff x="1145345" y="1431639"/>
            <a:chExt cx="2485070" cy="35389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FED609-85D1-4D4D-8D08-9B564FD33BD0}"/>
                </a:ext>
              </a:extLst>
            </p:cNvPr>
            <p:cNvSpPr/>
            <p:nvPr/>
          </p:nvSpPr>
          <p:spPr>
            <a:xfrm>
              <a:off x="1145345" y="1431639"/>
              <a:ext cx="2485070" cy="346319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Mewujudkan ketersediaan data yang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akurat, mutakhir, terpadu,</a:t>
              </a:r>
              <a:r>
                <a:rPr lang="nl-NL" sz="2000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dapat 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dipertanggungja-wabkan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serta 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mudah diakses 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dan 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dibagipakaikan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antar instansi pusat dan daerah;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92BCF7-3577-48AB-A6E4-8AA62EE7630E}"/>
                </a:ext>
              </a:extLst>
            </p:cNvPr>
            <p:cNvSpPr/>
            <p:nvPr/>
          </p:nvSpPr>
          <p:spPr>
            <a:xfrm>
              <a:off x="1145345" y="4894835"/>
              <a:ext cx="2485070" cy="757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48862B-113E-4ED9-B9B1-5F69568C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781851" y="1536120"/>
              <a:ext cx="1212056" cy="87574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84CF50-8C61-4C46-97CB-D1D17D8E2698}"/>
              </a:ext>
            </a:extLst>
          </p:cNvPr>
          <p:cNvGrpSpPr/>
          <p:nvPr/>
        </p:nvGrpSpPr>
        <p:grpSpPr>
          <a:xfrm>
            <a:off x="6183661" y="1275927"/>
            <a:ext cx="2783229" cy="5079152"/>
            <a:chOff x="1145345" y="1431639"/>
            <a:chExt cx="2485070" cy="35389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01636F-5265-4D06-93C7-898BB4F59528}"/>
                </a:ext>
              </a:extLst>
            </p:cNvPr>
            <p:cNvSpPr/>
            <p:nvPr/>
          </p:nvSpPr>
          <p:spPr>
            <a:xfrm>
              <a:off x="1145345" y="1431639"/>
              <a:ext cx="2485070" cy="3463196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Mendorong </a:t>
              </a:r>
              <a:r>
                <a: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keterbukaan dan transparansi Data </a:t>
              </a:r>
              <a:r>
                <a: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sehingga tercipta perencanaan dan perumusan kebijakan pembangunan yang berbasis pada Data</a:t>
              </a:r>
            </a:p>
            <a:p>
              <a:pPr algn="ctr"/>
              <a:endParaRPr lang="nl-NL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590337-2C40-43A8-B0D1-42E9A181C459}"/>
                </a:ext>
              </a:extLst>
            </p:cNvPr>
            <p:cNvSpPr/>
            <p:nvPr/>
          </p:nvSpPr>
          <p:spPr>
            <a:xfrm>
              <a:off x="1145345" y="4894835"/>
              <a:ext cx="2485070" cy="757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8344E9-00AA-4BEC-B929-AB10676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773949" y="1536815"/>
              <a:ext cx="1181831" cy="92224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3FD062-6A08-485D-A79C-16903035B774}"/>
              </a:ext>
            </a:extLst>
          </p:cNvPr>
          <p:cNvGrpSpPr/>
          <p:nvPr/>
        </p:nvGrpSpPr>
        <p:grpSpPr>
          <a:xfrm>
            <a:off x="9180171" y="1275927"/>
            <a:ext cx="2783229" cy="5079152"/>
            <a:chOff x="9180171" y="1275927"/>
            <a:chExt cx="2783229" cy="50791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AAF8DC-B2F1-4909-B18E-6D0F339845FC}"/>
                </a:ext>
              </a:extLst>
            </p:cNvPr>
            <p:cNvGrpSpPr/>
            <p:nvPr/>
          </p:nvGrpSpPr>
          <p:grpSpPr>
            <a:xfrm>
              <a:off x="9180171" y="1275927"/>
              <a:ext cx="2783229" cy="5079152"/>
              <a:chOff x="1145345" y="1431639"/>
              <a:chExt cx="2485070" cy="35389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50AC81-94BA-40EA-80A7-D58C25987962}"/>
                  </a:ext>
                </a:extLst>
              </p:cNvPr>
              <p:cNvSpPr/>
              <p:nvPr/>
            </p:nvSpPr>
            <p:spPr>
              <a:xfrm>
                <a:off x="1145345" y="1431639"/>
                <a:ext cx="2485070" cy="3463196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Mendukung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Sistem Statistik Nasional (SSN)</a:t>
                </a:r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sesuai peraturan perundang-undangan</a:t>
                </a: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2CE298-5FE4-4A9E-9DEC-386DE7014511}"/>
                  </a:ext>
                </a:extLst>
              </p:cNvPr>
              <p:cNvSpPr/>
              <p:nvPr/>
            </p:nvSpPr>
            <p:spPr>
              <a:xfrm>
                <a:off x="1145345" y="4894835"/>
                <a:ext cx="2485070" cy="757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56A35A-81D5-44EE-A8CD-2739BE455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810" y="1452919"/>
              <a:ext cx="1202821" cy="1202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5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D2C088B7-05D2-4EED-AB6D-FD578C9638E2}"/>
              </a:ext>
            </a:extLst>
          </p:cNvPr>
          <p:cNvSpPr/>
          <p:nvPr/>
        </p:nvSpPr>
        <p:spPr>
          <a:xfrm flipH="1">
            <a:off x="1895290" y="1354424"/>
            <a:ext cx="7956663" cy="4349661"/>
          </a:xfrm>
          <a:prstGeom prst="snip2DiagRect">
            <a:avLst/>
          </a:prstGeom>
          <a:solidFill>
            <a:srgbClr val="20386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1026E-F401-4BCB-95E5-4164498F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A377B-A2BA-4966-8D3E-CD261A71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63989-CBB2-4164-ADB7-55348B15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 STATISTIK NASIONAL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30D3D-4FFF-4729-ACFE-B0AE1FD93636}"/>
              </a:ext>
            </a:extLst>
          </p:cNvPr>
          <p:cNvSpPr/>
          <p:nvPr/>
        </p:nvSpPr>
        <p:spPr>
          <a:xfrm>
            <a:off x="2340045" y="1570869"/>
            <a:ext cx="72154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Suatu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tatanan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yang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terdiri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atas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unsur-unsur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kebutuhan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data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statistik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sumber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daya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metode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sarana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prasarana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ilmu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pengetahuan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teknologi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perangkat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hukum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masukan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dari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Forum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Masyarakat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Statistik</a:t>
            </a:r>
            <a:r>
              <a:rPr lang="en-US" sz="2600" dirty="0">
                <a:solidFill>
                  <a:srgbClr val="FFFF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yang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secara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teratur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saling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berkaitan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,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sehingga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membentuk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totalitas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dalam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penyelenggaraan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statistik</a:t>
            </a:r>
            <a:r>
              <a:rPr lang="en-US" sz="26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pic>
        <p:nvPicPr>
          <p:cNvPr id="8" name="Picture 5" descr="https://letsmobility.com/content/images/size/w600/2019/07/web-icon.png">
            <a:extLst>
              <a:ext uri="{FF2B5EF4-FFF2-40B4-BE49-F238E27FC236}">
                <a16:creationId xmlns:a16="http://schemas.microsoft.com/office/drawing/2014/main" id="{7AB923B3-7B55-45AC-B7BB-29AC3AD74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376" y="4154414"/>
            <a:ext cx="3670943" cy="286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8D773-A6F8-4257-83B7-92F380A1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29" y="4828259"/>
            <a:ext cx="809516" cy="917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C9DCD7-DA64-4564-AF82-91C025388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9129288" y="4828260"/>
            <a:ext cx="775657" cy="91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E3886-27D7-4835-9BEE-4578243E4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79" y="1317786"/>
            <a:ext cx="703758" cy="797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4C41A0-31EB-49EC-8D43-7D6DFAC2F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61" y="1224238"/>
            <a:ext cx="626790" cy="7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820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D99B0-4CAF-4040-A12E-5EE1C785F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" y="141816"/>
            <a:ext cx="809516" cy="917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9D6D3-5931-4E85-BDF9-57A70925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81520">
            <a:off x="369688" y="141817"/>
            <a:ext cx="775657" cy="91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DC89D-C2CE-4506-987E-5070901A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58"/>
            <a:ext cx="9649968" cy="1680926"/>
          </a:xfrm>
        </p:spPr>
        <p:txBody>
          <a:bodyPr/>
          <a:lstStyle/>
          <a:p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Mewujudkan</a:t>
            </a:r>
            <a:r>
              <a:rPr lang="en-US" dirty="0"/>
              <a:t> Data yang Andal, </a:t>
            </a:r>
            <a:r>
              <a:rPr lang="en-US" dirty="0" err="1"/>
              <a:t>Efektif</a:t>
            </a:r>
            <a:r>
              <a:rPr lang="en-US" dirty="0"/>
              <a:t>, dan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SDI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Mencapai</a:t>
            </a:r>
            <a:r>
              <a:rPr lang="en-US" dirty="0"/>
              <a:t> SSN)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16DAA7-9256-4DB6-8E56-9C1FB20E3163}"/>
              </a:ext>
            </a:extLst>
          </p:cNvPr>
          <p:cNvGrpSpPr/>
          <p:nvPr/>
        </p:nvGrpSpPr>
        <p:grpSpPr>
          <a:xfrm>
            <a:off x="208929" y="2036026"/>
            <a:ext cx="2783229" cy="4351144"/>
            <a:chOff x="163209" y="2159554"/>
            <a:chExt cx="2783229" cy="435114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B9E879-3653-4399-9562-E0B822E58677}"/>
                </a:ext>
              </a:extLst>
            </p:cNvPr>
            <p:cNvGrpSpPr/>
            <p:nvPr/>
          </p:nvGrpSpPr>
          <p:grpSpPr>
            <a:xfrm>
              <a:off x="163209" y="2159554"/>
              <a:ext cx="2783229" cy="4351144"/>
              <a:chOff x="1145345" y="1938881"/>
              <a:chExt cx="2485070" cy="303167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C14366-8799-4F46-BACF-9E848B018EB8}"/>
                  </a:ext>
                </a:extLst>
              </p:cNvPr>
              <p:cNvSpPr/>
              <p:nvPr/>
            </p:nvSpPr>
            <p:spPr>
              <a:xfrm>
                <a:off x="1145345" y="1938881"/>
                <a:ext cx="2485070" cy="2955954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Bagaimana mengatur dan menetapkan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pembagian peran dan fungsi</a:t>
                </a:r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 institusi dalam penyelenggaraan statistik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BFFB8F-EB24-4B26-B57B-C8A755CDC4C3}"/>
                  </a:ext>
                </a:extLst>
              </p:cNvPr>
              <p:cNvSpPr/>
              <p:nvPr/>
            </p:nvSpPr>
            <p:spPr>
              <a:xfrm>
                <a:off x="1145345" y="4894835"/>
                <a:ext cx="2485070" cy="757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992155-92D3-415C-B3D9-893255E2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463" y="2853978"/>
              <a:ext cx="703758" cy="79784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15BEB15-6F41-40F9-A3E7-104B5BA5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2210688">
              <a:off x="1145345" y="3081158"/>
              <a:ext cx="626790" cy="741603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70166A-1215-4F1D-BDA5-DF7D569597DE}"/>
                </a:ext>
              </a:extLst>
            </p:cNvPr>
            <p:cNvSpPr/>
            <p:nvPr/>
          </p:nvSpPr>
          <p:spPr>
            <a:xfrm>
              <a:off x="1131060" y="2476094"/>
              <a:ext cx="556564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cap="none" spc="0" dirty="0">
                  <a:ln w="0"/>
                  <a:solidFill>
                    <a:srgbClr val="ED7D3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1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2EAD27-191F-4125-B701-2264ADCE5566}"/>
              </a:ext>
            </a:extLst>
          </p:cNvPr>
          <p:cNvGrpSpPr/>
          <p:nvPr/>
        </p:nvGrpSpPr>
        <p:grpSpPr>
          <a:xfrm>
            <a:off x="3205439" y="2036026"/>
            <a:ext cx="2783229" cy="4351144"/>
            <a:chOff x="3159719" y="2159554"/>
            <a:chExt cx="2783229" cy="435114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38475D-BE8C-4E5D-BD35-76975C275E7B}"/>
                </a:ext>
              </a:extLst>
            </p:cNvPr>
            <p:cNvGrpSpPr/>
            <p:nvPr/>
          </p:nvGrpSpPr>
          <p:grpSpPr>
            <a:xfrm>
              <a:off x="3159719" y="2159554"/>
              <a:ext cx="2783229" cy="4351144"/>
              <a:chOff x="1145345" y="1938881"/>
              <a:chExt cx="2485070" cy="303167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B5BC479-3B2A-407B-87F9-0F46413B168B}"/>
                  </a:ext>
                </a:extLst>
              </p:cNvPr>
              <p:cNvSpPr/>
              <p:nvPr/>
            </p:nvSpPr>
            <p:spPr>
              <a:xfrm>
                <a:off x="1145345" y="1938881"/>
                <a:ext cx="2485070" cy="2955954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Bagaimana setiap produsen data mampu menghasilkan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data yang baik, berkualitas, serta mudah dimengerti</a:t>
                </a:r>
              </a:p>
              <a:p>
                <a:pPr algn="ctr"/>
                <a:endPara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34D732-2242-44C7-8D47-6A95150D90BB}"/>
                  </a:ext>
                </a:extLst>
              </p:cNvPr>
              <p:cNvSpPr/>
              <p:nvPr/>
            </p:nvSpPr>
            <p:spPr>
              <a:xfrm>
                <a:off x="1145345" y="4894835"/>
                <a:ext cx="2485070" cy="7572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D7F0BA8-AC58-4D97-8289-B32E3A67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799" y="2853978"/>
              <a:ext cx="703758" cy="79784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6C1DBA4-3D2E-48A4-8947-86F155170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2210688">
              <a:off x="4215629" y="3081157"/>
              <a:ext cx="626790" cy="74160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844A99-B062-408E-901D-2ACDF95C3EEF}"/>
                </a:ext>
              </a:extLst>
            </p:cNvPr>
            <p:cNvSpPr/>
            <p:nvPr/>
          </p:nvSpPr>
          <p:spPr>
            <a:xfrm>
              <a:off x="4067347" y="2476094"/>
              <a:ext cx="822662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cap="none" spc="0" dirty="0">
                  <a:ln w="0"/>
                  <a:solidFill>
                    <a:srgbClr val="ED7D3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AE603B-9843-4E5B-BDB5-212CAB3A321D}"/>
              </a:ext>
            </a:extLst>
          </p:cNvPr>
          <p:cNvGrpSpPr/>
          <p:nvPr/>
        </p:nvGrpSpPr>
        <p:grpSpPr>
          <a:xfrm>
            <a:off x="6201949" y="2036026"/>
            <a:ext cx="2783229" cy="4351144"/>
            <a:chOff x="6156229" y="2159554"/>
            <a:chExt cx="2783229" cy="435114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8F46C13-8D96-412F-AE01-9FA69C4EF1F2}"/>
                </a:ext>
              </a:extLst>
            </p:cNvPr>
            <p:cNvGrpSpPr/>
            <p:nvPr/>
          </p:nvGrpSpPr>
          <p:grpSpPr>
            <a:xfrm>
              <a:off x="6156229" y="2159554"/>
              <a:ext cx="2783229" cy="4351144"/>
              <a:chOff x="1145345" y="1938881"/>
              <a:chExt cx="2485070" cy="303167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D1C45BE-396A-41F9-9995-5C8ED6A3E975}"/>
                  </a:ext>
                </a:extLst>
              </p:cNvPr>
              <p:cNvSpPr/>
              <p:nvPr/>
            </p:nvSpPr>
            <p:spPr>
              <a:xfrm>
                <a:off x="1145345" y="1938881"/>
                <a:ext cx="2485070" cy="2955954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Bagaimana setiap data yang dihasilkan dapat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dimanfaatkan secara luas </a:t>
                </a:r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serta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mudah dibandingkan</a:t>
                </a:r>
              </a:p>
              <a:p>
                <a:pPr algn="ctr"/>
                <a:endParaRPr lang="nl-NL" sz="2000" b="1" dirty="0">
                  <a:solidFill>
                    <a:srgbClr val="00B050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667DC4-506C-42EF-94FF-B70146E6D552}"/>
                  </a:ext>
                </a:extLst>
              </p:cNvPr>
              <p:cNvSpPr/>
              <p:nvPr/>
            </p:nvSpPr>
            <p:spPr>
              <a:xfrm>
                <a:off x="1145345" y="4894835"/>
                <a:ext cx="2485070" cy="7572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ACE623E-DE39-4018-86A9-48451EC28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6135" y="2853978"/>
              <a:ext cx="703758" cy="79784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DE93820-0DED-4D62-B63A-F00924DA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2210688">
              <a:off x="7284057" y="3089269"/>
              <a:ext cx="626790" cy="74160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F347655-C9B1-44F2-9403-0602BC2DA491}"/>
                </a:ext>
              </a:extLst>
            </p:cNvPr>
            <p:cNvSpPr/>
            <p:nvPr/>
          </p:nvSpPr>
          <p:spPr>
            <a:xfrm>
              <a:off x="7117447" y="2476094"/>
              <a:ext cx="861134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cap="none" spc="0" dirty="0">
                  <a:ln w="0"/>
                  <a:solidFill>
                    <a:srgbClr val="ED7D3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3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92E29F-0CBE-49CC-B4C3-43AE6B1E4EC5}"/>
              </a:ext>
            </a:extLst>
          </p:cNvPr>
          <p:cNvGrpSpPr/>
          <p:nvPr/>
        </p:nvGrpSpPr>
        <p:grpSpPr>
          <a:xfrm>
            <a:off x="9198459" y="2036028"/>
            <a:ext cx="2783229" cy="4351143"/>
            <a:chOff x="9152739" y="2159556"/>
            <a:chExt cx="2783229" cy="43511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59CDE9A-D61F-4EC3-A235-65D6E8E483C6}"/>
                </a:ext>
              </a:extLst>
            </p:cNvPr>
            <p:cNvGrpSpPr/>
            <p:nvPr/>
          </p:nvGrpSpPr>
          <p:grpSpPr>
            <a:xfrm>
              <a:off x="9152739" y="2159556"/>
              <a:ext cx="2783229" cy="4351143"/>
              <a:chOff x="1145345" y="1938882"/>
              <a:chExt cx="2485070" cy="303167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FB72942-B671-4629-B98A-1B4ECBD8FE59}"/>
                  </a:ext>
                </a:extLst>
              </p:cNvPr>
              <p:cNvSpPr/>
              <p:nvPr/>
            </p:nvSpPr>
            <p:spPr>
              <a:xfrm>
                <a:off x="1145345" y="1938882"/>
                <a:ext cx="2485070" cy="2955954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Bagaimana menjamin </a:t>
                </a:r>
                <a:r>
                  <a:rPr lang="nl-NL" sz="2000" b="1" dirty="0">
                    <a:solidFill>
                      <a:srgbClr val="00B05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kemudahan akses data</a:t>
                </a:r>
                <a:r>
                  <a:rPr lang="nl-NL" sz="2000" dirty="0">
                    <a:solidFill>
                      <a:schemeClr val="tx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sesuai dengan peraturan perundangan yang berlaku</a:t>
                </a:r>
              </a:p>
              <a:p>
                <a:pPr algn="ctr"/>
                <a:endParaRPr lang="nl-NL" sz="2000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E86D8B1-52FC-44F0-AD8E-BF100F6FBBCD}"/>
                  </a:ext>
                </a:extLst>
              </p:cNvPr>
              <p:cNvSpPr/>
              <p:nvPr/>
            </p:nvSpPr>
            <p:spPr>
              <a:xfrm>
                <a:off x="1145345" y="4894835"/>
                <a:ext cx="2485070" cy="7572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500707A-E584-429F-945A-89292DA3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5471" y="2853978"/>
              <a:ext cx="703758" cy="79784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A536C4F-DFC6-401D-9BB3-7DEBB8315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2210688">
              <a:off x="10367614" y="3031501"/>
              <a:ext cx="626790" cy="741603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145391-5017-46F1-94F4-462CF17B434D}"/>
                </a:ext>
              </a:extLst>
            </p:cNvPr>
            <p:cNvSpPr/>
            <p:nvPr/>
          </p:nvSpPr>
          <p:spPr>
            <a:xfrm>
              <a:off x="10048784" y="2484535"/>
              <a:ext cx="920445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800" cap="none" spc="0" dirty="0">
                  <a:ln w="0"/>
                  <a:solidFill>
                    <a:srgbClr val="ED7D3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Poppins SemiBold" panose="00000700000000000000" pitchFamily="2" charset="0"/>
                  <a:cs typeface="Poppins SemiBold" panose="000007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2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1102</Words>
  <Application>Microsoft Office PowerPoint</Application>
  <PresentationFormat>Widescreen</PresentationFormat>
  <Paragraphs>192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Franklin Gothic Medium Cond</vt:lpstr>
      <vt:lpstr>Poppins</vt:lpstr>
      <vt:lpstr>Poppins Medium</vt:lpstr>
      <vt:lpstr>Poppins SemiBold</vt:lpstr>
      <vt:lpstr>Office Theme</vt:lpstr>
      <vt:lpstr>CorelDRAW</vt:lpstr>
      <vt:lpstr>PowerPoint Presentation</vt:lpstr>
      <vt:lpstr>BIODATA PEMBICARA</vt:lpstr>
      <vt:lpstr>PowerPoint Presentation</vt:lpstr>
      <vt:lpstr>SUMBER DATA</vt:lpstr>
      <vt:lpstr>SUMBER DATA</vt:lpstr>
      <vt:lpstr>KONDISI SAAT INI VS PRINSIP SATU DATA</vt:lpstr>
      <vt:lpstr>TUJUAN SATU DATA INDONESIA (SDI)</vt:lpstr>
      <vt:lpstr>SISTEM STATISTIK NASIONAL</vt:lpstr>
      <vt:lpstr>Tantangan Dalam Mewujudkan Data yang Andal, Efektif, dan Efisien Melalui SDI (Mencapai SSN)</vt:lpstr>
      <vt:lpstr>Peran Institusi Statistik Untuk Mendukung SSN Dalam Kerangka SDI </vt:lpstr>
      <vt:lpstr>BPS SEBAGAI PEMBINA DATA STATISTIK: REGULASI</vt:lpstr>
      <vt:lpstr>BPS SEBAGAI PEMBINA DATA STATISTIK: TUGAS</vt:lpstr>
      <vt:lpstr>TUGAS WALIDATA</vt:lpstr>
      <vt:lpstr>TUGAS PRODUSEN DATA</vt:lpstr>
      <vt:lpstr>BPS merujuk Generic Statistical Business Process Model (GSBPM)</vt:lpstr>
      <vt:lpstr>Menuju Data Statistik yang Lebih Baik</vt:lpstr>
      <vt:lpstr>PowerPoint Presentation</vt:lpstr>
      <vt:lpstr>PowerPoint Presentation</vt:lpstr>
      <vt:lpstr>Download Materi SDI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FX50611</dc:creator>
  <cp:lastModifiedBy>mila_wayan</cp:lastModifiedBy>
  <cp:revision>85</cp:revision>
  <dcterms:created xsi:type="dcterms:W3CDTF">2020-12-14T23:46:45Z</dcterms:created>
  <dcterms:modified xsi:type="dcterms:W3CDTF">2021-02-08T06:49:36Z</dcterms:modified>
</cp:coreProperties>
</file>